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Arial Bold" panose="020B0802020202020204" pitchFamily="34" charset="77"/>
      <p:regular r:id="rId17"/>
      <p:bold r:id="rId18"/>
    </p:embeddedFont>
    <p:embeddedFont>
      <p:font typeface="Arial Bold Italics" panose="020B0802020202090204" pitchFamily="34" charset="77"/>
      <p:regular r:id="rId19"/>
      <p:bold r:id="rId20"/>
      <p:italic r:id="rId21"/>
      <p:boldItalic r:id="rId22"/>
    </p:embeddedFont>
    <p:embeddedFont>
      <p:font typeface="Georgia" panose="02040502050405020303" pitchFamily="18" charset="0"/>
      <p:regular r:id="rId23"/>
      <p:bold r:id="rId24"/>
      <p:italic r:id="rId25"/>
      <p:boldItalic r:id="rId26"/>
    </p:embeddedFont>
    <p:embeddedFont>
      <p:font typeface="Helvetica Bold" pitchFamily="2" charset="0"/>
      <p:regular r:id="rId27"/>
      <p:italic r:id="rId28"/>
      <p:boldItalic r:id="rId29"/>
    </p:embeddedFont>
    <p:embeddedFont>
      <p:font typeface="Transducer CPP Medium" pitchFamily="2" charset="77"/>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3" autoAdjust="0"/>
    <p:restoredTop sz="94660" autoAdjust="0"/>
  </p:normalViewPr>
  <p:slideViewPr>
    <p:cSldViewPr>
      <p:cViewPr varScale="1">
        <p:scale>
          <a:sx n="79" d="100"/>
          <a:sy n="79" d="100"/>
        </p:scale>
        <p:origin x="55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76440D-4469-914E-925E-8177CBB0A83E}" type="datetimeFigureOut">
              <a:rPr lang="en-US" smtClean="0"/>
              <a:t>8/22/25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F4D86-1313-AC4F-8BE0-339A9C13A5C5}" type="slidenum">
              <a:rPr lang="en-US" smtClean="0"/>
              <a:t>‹#›</a:t>
            </a:fld>
            <a:endParaRPr lang="en-US"/>
          </a:p>
        </p:txBody>
      </p:sp>
    </p:spTree>
    <p:extLst>
      <p:ext uri="{BB962C8B-B14F-4D97-AF65-F5344CB8AC3E}">
        <p14:creationId xmlns:p14="http://schemas.microsoft.com/office/powerpoint/2010/main" val="3967462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2F4D86-1313-AC4F-8BE0-339A9C13A5C5}" type="slidenum">
              <a:rPr lang="en-US" smtClean="0"/>
              <a:t>9</a:t>
            </a:fld>
            <a:endParaRPr lang="en-US"/>
          </a:p>
        </p:txBody>
      </p:sp>
    </p:spTree>
    <p:extLst>
      <p:ext uri="{BB962C8B-B14F-4D97-AF65-F5344CB8AC3E}">
        <p14:creationId xmlns:p14="http://schemas.microsoft.com/office/powerpoint/2010/main" val="1438002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jpe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9.sv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55.sv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61.png"/><Relationship Id="rId7" Type="http://schemas.openxmlformats.org/officeDocument/2006/relationships/image" Target="../media/image44.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hyperlink" Target="https://www.nasba.org/" TargetMode="External"/><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hyperlink" Target="http://www.gmac.com/"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hyperlink" Target="http://www.aacsb.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sv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1.sv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jpeg"/><Relationship Id="rId10" Type="http://schemas.openxmlformats.org/officeDocument/2006/relationships/image" Target="../media/image39.svg"/><Relationship Id="rId4" Type="http://schemas.openxmlformats.org/officeDocument/2006/relationships/image" Target="../media/image33.jpe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3.jpe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US"/>
          </a:p>
        </p:txBody>
      </p:sp>
      <p:grpSp>
        <p:nvGrpSpPr>
          <p:cNvPr id="3" name="Group 3"/>
          <p:cNvGrpSpPr/>
          <p:nvPr/>
        </p:nvGrpSpPr>
        <p:grpSpPr>
          <a:xfrm>
            <a:off x="-35176" y="279431"/>
            <a:ext cx="17713872" cy="7511496"/>
            <a:chOff x="0" y="0"/>
            <a:chExt cx="4665382" cy="1978336"/>
          </a:xfrm>
        </p:grpSpPr>
        <p:sp>
          <p:nvSpPr>
            <p:cNvPr id="4" name="Freeform 4"/>
            <p:cNvSpPr/>
            <p:nvPr/>
          </p:nvSpPr>
          <p:spPr>
            <a:xfrm>
              <a:off x="0" y="0"/>
              <a:ext cx="4665382" cy="1978336"/>
            </a:xfrm>
            <a:custGeom>
              <a:avLst/>
              <a:gdLst/>
              <a:ahLst/>
              <a:cxnLst/>
              <a:rect l="l" t="t" r="r" b="b"/>
              <a:pathLst>
                <a:path w="4665382" h="1978336">
                  <a:moveTo>
                    <a:pt x="13112" y="0"/>
                  </a:moveTo>
                  <a:lnTo>
                    <a:pt x="4652270" y="0"/>
                  </a:lnTo>
                  <a:cubicBezTo>
                    <a:pt x="4659512" y="0"/>
                    <a:pt x="4665382" y="5870"/>
                    <a:pt x="4665382" y="13112"/>
                  </a:cubicBezTo>
                  <a:lnTo>
                    <a:pt x="4665382" y="1965225"/>
                  </a:lnTo>
                  <a:cubicBezTo>
                    <a:pt x="4665382" y="1968702"/>
                    <a:pt x="4664001" y="1972037"/>
                    <a:pt x="4661541" y="1974496"/>
                  </a:cubicBezTo>
                  <a:cubicBezTo>
                    <a:pt x="4659083" y="1976955"/>
                    <a:pt x="4655748" y="1978336"/>
                    <a:pt x="4652270" y="1978336"/>
                  </a:cubicBezTo>
                  <a:lnTo>
                    <a:pt x="13112" y="1978336"/>
                  </a:lnTo>
                  <a:cubicBezTo>
                    <a:pt x="9634" y="1978336"/>
                    <a:pt x="6299" y="1976955"/>
                    <a:pt x="3840" y="1974496"/>
                  </a:cubicBezTo>
                  <a:cubicBezTo>
                    <a:pt x="1381" y="1972037"/>
                    <a:pt x="0" y="1968702"/>
                    <a:pt x="0" y="1965225"/>
                  </a:cubicBezTo>
                  <a:lnTo>
                    <a:pt x="0" y="13112"/>
                  </a:lnTo>
                  <a:cubicBezTo>
                    <a:pt x="0" y="9634"/>
                    <a:pt x="1381" y="6299"/>
                    <a:pt x="3840" y="3840"/>
                  </a:cubicBezTo>
                  <a:cubicBezTo>
                    <a:pt x="6299" y="1381"/>
                    <a:pt x="9634" y="0"/>
                    <a:pt x="13112" y="0"/>
                  </a:cubicBezTo>
                  <a:close/>
                </a:path>
              </a:pathLst>
            </a:custGeom>
            <a:gradFill rotWithShape="1">
              <a:gsLst>
                <a:gs pos="0">
                  <a:srgbClr val="042625">
                    <a:alpha val="51500"/>
                  </a:srgbClr>
                </a:gs>
                <a:gs pos="100000">
                  <a:srgbClr val="000000">
                    <a:alpha val="0"/>
                  </a:srgbClr>
                </a:gs>
              </a:gsLst>
              <a:lin ang="0"/>
            </a:gradFill>
          </p:spPr>
          <p:txBody>
            <a:bodyPr/>
            <a:lstStyle/>
            <a:p>
              <a:endParaRPr lang="en-US"/>
            </a:p>
          </p:txBody>
        </p:sp>
        <p:sp>
          <p:nvSpPr>
            <p:cNvPr id="5" name="TextBox 5"/>
            <p:cNvSpPr txBox="1"/>
            <p:nvPr/>
          </p:nvSpPr>
          <p:spPr>
            <a:xfrm>
              <a:off x="0" y="-66675"/>
              <a:ext cx="4665382" cy="2045011"/>
            </a:xfrm>
            <a:prstGeom prst="rect">
              <a:avLst/>
            </a:prstGeom>
          </p:spPr>
          <p:txBody>
            <a:bodyPr lIns="50800" tIns="50800" rIns="50800" bIns="50800" rtlCol="0" anchor="ctr"/>
            <a:lstStyle/>
            <a:p>
              <a:pPr algn="ctr">
                <a:lnSpc>
                  <a:spcPts val="2380"/>
                </a:lnSpc>
              </a:pPr>
              <a:endParaRPr/>
            </a:p>
          </p:txBody>
        </p:sp>
      </p:grpSp>
      <p:grpSp>
        <p:nvGrpSpPr>
          <p:cNvPr id="6" name="Group 6"/>
          <p:cNvGrpSpPr/>
          <p:nvPr/>
        </p:nvGrpSpPr>
        <p:grpSpPr>
          <a:xfrm>
            <a:off x="-35177" y="-27482"/>
            <a:ext cx="18323177" cy="7604302"/>
            <a:chOff x="0" y="0"/>
            <a:chExt cx="1696852" cy="705770"/>
          </a:xfrm>
        </p:grpSpPr>
        <p:sp>
          <p:nvSpPr>
            <p:cNvPr id="7" name="Freeform 7"/>
            <p:cNvSpPr/>
            <p:nvPr/>
          </p:nvSpPr>
          <p:spPr>
            <a:xfrm>
              <a:off x="0" y="0"/>
              <a:ext cx="1696852" cy="705770"/>
            </a:xfrm>
            <a:custGeom>
              <a:avLst/>
              <a:gdLst/>
              <a:ahLst/>
              <a:cxnLst/>
              <a:rect l="l" t="t" r="r" b="b"/>
              <a:pathLst>
                <a:path w="1696852" h="705770">
                  <a:moveTo>
                    <a:pt x="12509" y="0"/>
                  </a:moveTo>
                  <a:lnTo>
                    <a:pt x="1684343" y="0"/>
                  </a:lnTo>
                  <a:cubicBezTo>
                    <a:pt x="1687661" y="0"/>
                    <a:pt x="1690843" y="1318"/>
                    <a:pt x="1693189" y="3664"/>
                  </a:cubicBezTo>
                  <a:cubicBezTo>
                    <a:pt x="1695534" y="6010"/>
                    <a:pt x="1696852" y="9192"/>
                    <a:pt x="1696852" y="12509"/>
                  </a:cubicBezTo>
                  <a:lnTo>
                    <a:pt x="1696852" y="693261"/>
                  </a:lnTo>
                  <a:cubicBezTo>
                    <a:pt x="1696852" y="696578"/>
                    <a:pt x="1695534" y="699760"/>
                    <a:pt x="1693189" y="702106"/>
                  </a:cubicBezTo>
                  <a:cubicBezTo>
                    <a:pt x="1690843" y="704452"/>
                    <a:pt x="1687661" y="705770"/>
                    <a:pt x="1684343" y="705770"/>
                  </a:cubicBezTo>
                  <a:lnTo>
                    <a:pt x="12509" y="705770"/>
                  </a:lnTo>
                  <a:cubicBezTo>
                    <a:pt x="5601" y="705770"/>
                    <a:pt x="0" y="700169"/>
                    <a:pt x="0" y="693261"/>
                  </a:cubicBezTo>
                  <a:lnTo>
                    <a:pt x="0" y="12509"/>
                  </a:lnTo>
                  <a:cubicBezTo>
                    <a:pt x="0" y="9192"/>
                    <a:pt x="1318" y="6010"/>
                    <a:pt x="3664" y="3664"/>
                  </a:cubicBezTo>
                  <a:cubicBezTo>
                    <a:pt x="6010" y="1318"/>
                    <a:pt x="9192" y="0"/>
                    <a:pt x="12509" y="0"/>
                  </a:cubicBezTo>
                  <a:close/>
                </a:path>
              </a:pathLst>
            </a:custGeom>
            <a:blipFill>
              <a:blip r:embed="rId3"/>
              <a:stretch>
                <a:fillRect t="-27373" b="-27373"/>
              </a:stretch>
            </a:blipFill>
            <a:ln w="9525" cap="rnd">
              <a:solidFill>
                <a:srgbClr val="000000"/>
              </a:solidFill>
              <a:prstDash val="solid"/>
              <a:round/>
            </a:ln>
          </p:spPr>
          <p:txBody>
            <a:bodyPr/>
            <a:lstStyle/>
            <a:p>
              <a:endParaRPr lang="en-US"/>
            </a:p>
          </p:txBody>
        </p:sp>
      </p:grpSp>
      <p:sp>
        <p:nvSpPr>
          <p:cNvPr id="8" name="Freeform 8"/>
          <p:cNvSpPr/>
          <p:nvPr/>
        </p:nvSpPr>
        <p:spPr>
          <a:xfrm>
            <a:off x="9368712" y="8097530"/>
            <a:ext cx="8466026" cy="1400742"/>
          </a:xfrm>
          <a:custGeom>
            <a:avLst/>
            <a:gdLst/>
            <a:ahLst/>
            <a:cxnLst/>
            <a:rect l="l" t="t" r="r" b="b"/>
            <a:pathLst>
              <a:path w="8466026" h="1400742">
                <a:moveTo>
                  <a:pt x="0" y="0"/>
                </a:moveTo>
                <a:lnTo>
                  <a:pt x="8466026" y="0"/>
                </a:lnTo>
                <a:lnTo>
                  <a:pt x="8466026" y="1400743"/>
                </a:lnTo>
                <a:lnTo>
                  <a:pt x="0" y="14007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35177" y="9913610"/>
            <a:ext cx="18323177" cy="347115"/>
          </a:xfrm>
          <a:custGeom>
            <a:avLst/>
            <a:gdLst/>
            <a:ahLst/>
            <a:cxnLst/>
            <a:rect l="l" t="t" r="r" b="b"/>
            <a:pathLst>
              <a:path w="21530008" h="3679674">
                <a:moveTo>
                  <a:pt x="0" y="0"/>
                </a:moveTo>
                <a:lnTo>
                  <a:pt x="21530007" y="0"/>
                </a:lnTo>
                <a:lnTo>
                  <a:pt x="21530007" y="3679674"/>
                </a:lnTo>
                <a:lnTo>
                  <a:pt x="0" y="36796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20866" y="8328535"/>
            <a:ext cx="7574884" cy="1528749"/>
          </a:xfrm>
          <a:custGeom>
            <a:avLst/>
            <a:gdLst/>
            <a:ahLst/>
            <a:cxnLst/>
            <a:rect l="l" t="t" r="r" b="b"/>
            <a:pathLst>
              <a:path w="7574884" h="1528749">
                <a:moveTo>
                  <a:pt x="0" y="0"/>
                </a:moveTo>
                <a:lnTo>
                  <a:pt x="7574883" y="0"/>
                </a:lnTo>
                <a:lnTo>
                  <a:pt x="7574883" y="1528749"/>
                </a:lnTo>
                <a:lnTo>
                  <a:pt x="0" y="1528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0" y="1141702"/>
            <a:ext cx="7315200" cy="731520"/>
          </a:xfrm>
          <a:custGeom>
            <a:avLst/>
            <a:gdLst/>
            <a:ahLst/>
            <a:cxnLst/>
            <a:rect l="l" t="t" r="r" b="b"/>
            <a:pathLst>
              <a:path w="7315200" h="731520">
                <a:moveTo>
                  <a:pt x="0" y="0"/>
                </a:moveTo>
                <a:lnTo>
                  <a:pt x="7315200" y="0"/>
                </a:lnTo>
                <a:lnTo>
                  <a:pt x="7315200" y="731520"/>
                </a:lnTo>
                <a:lnTo>
                  <a:pt x="0" y="731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2" name="Group 12"/>
          <p:cNvGrpSpPr/>
          <p:nvPr/>
        </p:nvGrpSpPr>
        <p:grpSpPr>
          <a:xfrm>
            <a:off x="17643520" y="2886191"/>
            <a:ext cx="377869" cy="362989"/>
            <a:chOff x="0" y="0"/>
            <a:chExt cx="99521" cy="95602"/>
          </a:xfrm>
        </p:grpSpPr>
        <p:sp>
          <p:nvSpPr>
            <p:cNvPr id="13" name="Freeform 13"/>
            <p:cNvSpPr/>
            <p:nvPr/>
          </p:nvSpPr>
          <p:spPr>
            <a:xfrm>
              <a:off x="0" y="0"/>
              <a:ext cx="99521" cy="95602"/>
            </a:xfrm>
            <a:custGeom>
              <a:avLst/>
              <a:gdLst/>
              <a:ahLst/>
              <a:cxnLst/>
              <a:rect l="l" t="t" r="r" b="b"/>
              <a:pathLst>
                <a:path w="99521" h="95602">
                  <a:moveTo>
                    <a:pt x="0" y="0"/>
                  </a:moveTo>
                  <a:lnTo>
                    <a:pt x="99521" y="0"/>
                  </a:lnTo>
                  <a:lnTo>
                    <a:pt x="99521" y="95602"/>
                  </a:lnTo>
                  <a:lnTo>
                    <a:pt x="0" y="95602"/>
                  </a:lnTo>
                  <a:close/>
                </a:path>
              </a:pathLst>
            </a:custGeom>
            <a:solidFill>
              <a:srgbClr val="B52B4C"/>
            </a:solidFill>
          </p:spPr>
          <p:txBody>
            <a:bodyPr/>
            <a:lstStyle/>
            <a:p>
              <a:endParaRPr lang="en-US"/>
            </a:p>
          </p:txBody>
        </p:sp>
        <p:sp>
          <p:nvSpPr>
            <p:cNvPr id="14" name="TextBox 14"/>
            <p:cNvSpPr txBox="1"/>
            <p:nvPr/>
          </p:nvSpPr>
          <p:spPr>
            <a:xfrm>
              <a:off x="0" y="-66675"/>
              <a:ext cx="99521" cy="162277"/>
            </a:xfrm>
            <a:prstGeom prst="rect">
              <a:avLst/>
            </a:prstGeom>
          </p:spPr>
          <p:txBody>
            <a:bodyPr lIns="50800" tIns="50800" rIns="50800" bIns="50800" rtlCol="0" anchor="ctr"/>
            <a:lstStyle/>
            <a:p>
              <a:pPr algn="ctr">
                <a:lnSpc>
                  <a:spcPts val="2380"/>
                </a:lnSpc>
              </a:pPr>
              <a:endParaRPr/>
            </a:p>
          </p:txBody>
        </p:sp>
      </p:grpSp>
      <p:grpSp>
        <p:nvGrpSpPr>
          <p:cNvPr id="15" name="Group 15"/>
          <p:cNvGrpSpPr/>
          <p:nvPr/>
        </p:nvGrpSpPr>
        <p:grpSpPr>
          <a:xfrm>
            <a:off x="16925008" y="1873222"/>
            <a:ext cx="909730" cy="895244"/>
            <a:chOff x="0" y="0"/>
            <a:chExt cx="239600" cy="235785"/>
          </a:xfrm>
        </p:grpSpPr>
        <p:sp>
          <p:nvSpPr>
            <p:cNvPr id="16" name="Freeform 16"/>
            <p:cNvSpPr/>
            <p:nvPr/>
          </p:nvSpPr>
          <p:spPr>
            <a:xfrm>
              <a:off x="0" y="0"/>
              <a:ext cx="239600" cy="235784"/>
            </a:xfrm>
            <a:custGeom>
              <a:avLst/>
              <a:gdLst/>
              <a:ahLst/>
              <a:cxnLst/>
              <a:rect l="l" t="t" r="r" b="b"/>
              <a:pathLst>
                <a:path w="239600" h="235784">
                  <a:moveTo>
                    <a:pt x="0" y="0"/>
                  </a:moveTo>
                  <a:lnTo>
                    <a:pt x="239600" y="0"/>
                  </a:lnTo>
                  <a:lnTo>
                    <a:pt x="239600" y="235784"/>
                  </a:lnTo>
                  <a:lnTo>
                    <a:pt x="0" y="235784"/>
                  </a:lnTo>
                  <a:close/>
                </a:path>
              </a:pathLst>
            </a:custGeom>
            <a:gradFill rotWithShape="1">
              <a:gsLst>
                <a:gs pos="0">
                  <a:srgbClr val="FFB81C">
                    <a:alpha val="100000"/>
                  </a:srgbClr>
                </a:gs>
                <a:gs pos="100000">
                  <a:srgbClr val="A4D65E">
                    <a:alpha val="100000"/>
                  </a:srgbClr>
                </a:gs>
              </a:gsLst>
              <a:lin ang="0"/>
            </a:gradFill>
          </p:spPr>
          <p:txBody>
            <a:bodyPr/>
            <a:lstStyle/>
            <a:p>
              <a:endParaRPr lang="en-US"/>
            </a:p>
          </p:txBody>
        </p:sp>
        <p:sp>
          <p:nvSpPr>
            <p:cNvPr id="17" name="TextBox 17"/>
            <p:cNvSpPr txBox="1"/>
            <p:nvPr/>
          </p:nvSpPr>
          <p:spPr>
            <a:xfrm>
              <a:off x="0" y="-66675"/>
              <a:ext cx="239600" cy="302460"/>
            </a:xfrm>
            <a:prstGeom prst="rect">
              <a:avLst/>
            </a:prstGeom>
          </p:spPr>
          <p:txBody>
            <a:bodyPr lIns="50800" tIns="50800" rIns="50800" bIns="50800" rtlCol="0" anchor="ctr"/>
            <a:lstStyle/>
            <a:p>
              <a:pPr algn="ctr">
                <a:lnSpc>
                  <a:spcPts val="2380"/>
                </a:lnSpc>
              </a:pPr>
              <a:endParaRPr/>
            </a:p>
          </p:txBody>
        </p:sp>
      </p:grpSp>
      <p:grpSp>
        <p:nvGrpSpPr>
          <p:cNvPr id="18" name="Group 18"/>
          <p:cNvGrpSpPr/>
          <p:nvPr/>
        </p:nvGrpSpPr>
        <p:grpSpPr>
          <a:xfrm>
            <a:off x="637997" y="5143500"/>
            <a:ext cx="377869" cy="362989"/>
            <a:chOff x="0" y="0"/>
            <a:chExt cx="99521" cy="95602"/>
          </a:xfrm>
        </p:grpSpPr>
        <p:sp>
          <p:nvSpPr>
            <p:cNvPr id="19" name="Freeform 19"/>
            <p:cNvSpPr/>
            <p:nvPr/>
          </p:nvSpPr>
          <p:spPr>
            <a:xfrm>
              <a:off x="0" y="0"/>
              <a:ext cx="99521" cy="95602"/>
            </a:xfrm>
            <a:custGeom>
              <a:avLst/>
              <a:gdLst/>
              <a:ahLst/>
              <a:cxnLst/>
              <a:rect l="l" t="t" r="r" b="b"/>
              <a:pathLst>
                <a:path w="99521" h="95602">
                  <a:moveTo>
                    <a:pt x="0" y="0"/>
                  </a:moveTo>
                  <a:lnTo>
                    <a:pt x="99521" y="0"/>
                  </a:lnTo>
                  <a:lnTo>
                    <a:pt x="99521" y="95602"/>
                  </a:lnTo>
                  <a:lnTo>
                    <a:pt x="0" y="95602"/>
                  </a:lnTo>
                  <a:close/>
                </a:path>
              </a:pathLst>
            </a:custGeom>
            <a:solidFill>
              <a:srgbClr val="A4D65E"/>
            </a:solidFill>
          </p:spPr>
          <p:txBody>
            <a:bodyPr/>
            <a:lstStyle/>
            <a:p>
              <a:endParaRPr lang="en-US"/>
            </a:p>
          </p:txBody>
        </p:sp>
        <p:sp>
          <p:nvSpPr>
            <p:cNvPr id="20" name="TextBox 20"/>
            <p:cNvSpPr txBox="1"/>
            <p:nvPr/>
          </p:nvSpPr>
          <p:spPr>
            <a:xfrm>
              <a:off x="0" y="-66675"/>
              <a:ext cx="99521" cy="162277"/>
            </a:xfrm>
            <a:prstGeom prst="rect">
              <a:avLst/>
            </a:prstGeom>
          </p:spPr>
          <p:txBody>
            <a:bodyPr lIns="50800" tIns="50800" rIns="50800" bIns="50800" rtlCol="0" anchor="ctr"/>
            <a:lstStyle/>
            <a:p>
              <a:pPr algn="ctr">
                <a:lnSpc>
                  <a:spcPts val="2380"/>
                </a:lnSpc>
              </a:pPr>
              <a:endParaRPr/>
            </a:p>
          </p:txBody>
        </p:sp>
      </p:grpSp>
      <p:sp>
        <p:nvSpPr>
          <p:cNvPr id="21" name="Freeform 21"/>
          <p:cNvSpPr/>
          <p:nvPr/>
        </p:nvSpPr>
        <p:spPr>
          <a:xfrm>
            <a:off x="16698642" y="2274035"/>
            <a:ext cx="720797" cy="720797"/>
          </a:xfrm>
          <a:custGeom>
            <a:avLst/>
            <a:gdLst/>
            <a:ahLst/>
            <a:cxnLst/>
            <a:rect l="l" t="t" r="r" b="b"/>
            <a:pathLst>
              <a:path w="720797" h="720797">
                <a:moveTo>
                  <a:pt x="0" y="0"/>
                </a:moveTo>
                <a:lnTo>
                  <a:pt x="720797" y="0"/>
                </a:lnTo>
                <a:lnTo>
                  <a:pt x="720797" y="720798"/>
                </a:lnTo>
                <a:lnTo>
                  <a:pt x="0" y="7207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TextBox 22"/>
          <p:cNvSpPr txBox="1"/>
          <p:nvPr/>
        </p:nvSpPr>
        <p:spPr>
          <a:xfrm>
            <a:off x="637997" y="8206266"/>
            <a:ext cx="8973577" cy="1166986"/>
          </a:xfrm>
          <a:prstGeom prst="rect">
            <a:avLst/>
          </a:prstGeom>
        </p:spPr>
        <p:txBody>
          <a:bodyPr lIns="0" tIns="0" rIns="0" bIns="0" rtlCol="0" anchor="t">
            <a:spAutoFit/>
          </a:bodyPr>
          <a:lstStyle/>
          <a:p>
            <a:pPr marL="0" lvl="0" indent="0" algn="l">
              <a:lnSpc>
                <a:spcPts val="9119"/>
              </a:lnSpc>
            </a:pPr>
            <a:r>
              <a:rPr lang="en-US" sz="9600" b="1" dirty="0">
                <a:solidFill>
                  <a:srgbClr val="FFB81C"/>
                </a:solidFill>
                <a:latin typeface="Georgia" panose="02040502050405020303" pitchFamily="18" charset="0"/>
                <a:ea typeface="Transducer CPP Medium"/>
                <a:cs typeface="Transducer CPP Medium"/>
                <a:sym typeface="Transducer CPP Medium"/>
              </a:rPr>
              <a:t>Discover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4930170" y="4930170"/>
            <a:ext cx="10287000" cy="426660"/>
            <a:chOff x="0" y="0"/>
            <a:chExt cx="13716000" cy="568880"/>
          </a:xfrm>
        </p:grpSpPr>
        <p:sp>
          <p:nvSpPr>
            <p:cNvPr id="3" name="Freeform 3"/>
            <p:cNvSpPr/>
            <p:nvPr/>
          </p:nvSpPr>
          <p:spPr>
            <a:xfrm>
              <a:off x="0" y="0"/>
              <a:ext cx="13716000" cy="568833"/>
            </a:xfrm>
            <a:custGeom>
              <a:avLst/>
              <a:gdLst/>
              <a:ahLst/>
              <a:cxnLst/>
              <a:rect l="l" t="t" r="r" b="b"/>
              <a:pathLst>
                <a:path w="13716000" h="568833">
                  <a:moveTo>
                    <a:pt x="0" y="0"/>
                  </a:moveTo>
                  <a:lnTo>
                    <a:pt x="13716000" y="0"/>
                  </a:lnTo>
                  <a:lnTo>
                    <a:pt x="13716000" y="568833"/>
                  </a:lnTo>
                  <a:lnTo>
                    <a:pt x="0" y="568833"/>
                  </a:lnTo>
                  <a:lnTo>
                    <a:pt x="0" y="0"/>
                  </a:lnTo>
                  <a:close/>
                </a:path>
              </a:pathLst>
            </a:custGeom>
            <a:solidFill>
              <a:srgbClr val="000000">
                <a:alpha val="0"/>
              </a:srgbClr>
            </a:solidFill>
          </p:spPr>
          <p:txBody>
            <a:bodyPr/>
            <a:lstStyle/>
            <a:p>
              <a:endParaRPr lang="en-US"/>
            </a:p>
          </p:txBody>
        </p:sp>
      </p:grpSp>
      <p:grpSp>
        <p:nvGrpSpPr>
          <p:cNvPr id="4" name="Group 4"/>
          <p:cNvGrpSpPr/>
          <p:nvPr/>
        </p:nvGrpSpPr>
        <p:grpSpPr>
          <a:xfrm>
            <a:off x="0" y="0"/>
            <a:ext cx="18288000" cy="10532729"/>
            <a:chOff x="0" y="0"/>
            <a:chExt cx="23815120" cy="13716000"/>
          </a:xfrm>
        </p:grpSpPr>
        <p:sp>
          <p:nvSpPr>
            <p:cNvPr id="5" name="Freeform 5"/>
            <p:cNvSpPr/>
            <p:nvPr/>
          </p:nvSpPr>
          <p:spPr>
            <a:xfrm>
              <a:off x="0" y="0"/>
              <a:ext cx="23815167" cy="13716000"/>
            </a:xfrm>
            <a:custGeom>
              <a:avLst/>
              <a:gdLst/>
              <a:ahLst/>
              <a:cxnLst/>
              <a:rect l="l" t="t" r="r" b="b"/>
              <a:pathLst>
                <a:path w="23815167" h="13716000">
                  <a:moveTo>
                    <a:pt x="0" y="0"/>
                  </a:moveTo>
                  <a:lnTo>
                    <a:pt x="23815167" y="0"/>
                  </a:lnTo>
                  <a:lnTo>
                    <a:pt x="23815167" y="13716000"/>
                  </a:lnTo>
                  <a:lnTo>
                    <a:pt x="0" y="13716000"/>
                  </a:lnTo>
                  <a:lnTo>
                    <a:pt x="0" y="0"/>
                  </a:lnTo>
                  <a:close/>
                </a:path>
              </a:pathLst>
            </a:custGeom>
            <a:blipFill>
              <a:blip r:embed="rId2">
                <a:alphaModFix amt="87000"/>
              </a:blip>
              <a:stretch>
                <a:fillRect t="-7863" b="-7863"/>
              </a:stretch>
            </a:blipFill>
          </p:spPr>
          <p:txBody>
            <a:bodyPr/>
            <a:lstStyle/>
            <a:p>
              <a:endParaRPr lang="en-US"/>
            </a:p>
          </p:txBody>
        </p:sp>
      </p:grpSp>
      <p:grpSp>
        <p:nvGrpSpPr>
          <p:cNvPr id="6" name="Group 6"/>
          <p:cNvGrpSpPr>
            <a:grpSpLocks noChangeAspect="1"/>
          </p:cNvGrpSpPr>
          <p:nvPr/>
        </p:nvGrpSpPr>
        <p:grpSpPr>
          <a:xfrm>
            <a:off x="426660" y="6523464"/>
            <a:ext cx="9289926" cy="2592660"/>
            <a:chOff x="0" y="0"/>
            <a:chExt cx="12386568" cy="3456880"/>
          </a:xfrm>
        </p:grpSpPr>
        <p:sp>
          <p:nvSpPr>
            <p:cNvPr id="7" name="Freeform 7"/>
            <p:cNvSpPr/>
            <p:nvPr/>
          </p:nvSpPr>
          <p:spPr>
            <a:xfrm>
              <a:off x="0" y="0"/>
              <a:ext cx="12386564" cy="3456940"/>
            </a:xfrm>
            <a:custGeom>
              <a:avLst/>
              <a:gdLst/>
              <a:ahLst/>
              <a:cxnLst/>
              <a:rect l="l" t="t" r="r" b="b"/>
              <a:pathLst>
                <a:path w="12386564" h="3456940">
                  <a:moveTo>
                    <a:pt x="0" y="0"/>
                  </a:moveTo>
                  <a:lnTo>
                    <a:pt x="12386564" y="0"/>
                  </a:lnTo>
                  <a:lnTo>
                    <a:pt x="12386564" y="3456940"/>
                  </a:lnTo>
                  <a:lnTo>
                    <a:pt x="0" y="3456940"/>
                  </a:lnTo>
                  <a:lnTo>
                    <a:pt x="0" y="0"/>
                  </a:lnTo>
                  <a:close/>
                </a:path>
              </a:pathLst>
            </a:custGeom>
            <a:solidFill>
              <a:srgbClr val="000000">
                <a:alpha val="0"/>
              </a:srgbClr>
            </a:solidFill>
          </p:spPr>
          <p:txBody>
            <a:bodyPr/>
            <a:lstStyle/>
            <a:p>
              <a:endParaRPr lang="en-US"/>
            </a:p>
          </p:txBody>
        </p:sp>
      </p:grpSp>
      <p:sp>
        <p:nvSpPr>
          <p:cNvPr id="8" name="TextBox 8"/>
          <p:cNvSpPr txBox="1"/>
          <p:nvPr/>
        </p:nvSpPr>
        <p:spPr>
          <a:xfrm>
            <a:off x="642567" y="6569182"/>
            <a:ext cx="9511110" cy="723900"/>
          </a:xfrm>
          <a:prstGeom prst="rect">
            <a:avLst/>
          </a:prstGeom>
        </p:spPr>
        <p:txBody>
          <a:bodyPr lIns="0" tIns="0" rIns="0" bIns="0" rtlCol="0" anchor="t">
            <a:spAutoFit/>
          </a:bodyPr>
          <a:lstStyle/>
          <a:p>
            <a:pPr algn="l">
              <a:lnSpc>
                <a:spcPts val="5759"/>
              </a:lnSpc>
            </a:pPr>
            <a:r>
              <a:rPr lang="en-US" sz="4800" b="1" dirty="0">
                <a:solidFill>
                  <a:srgbClr val="FFFFFF"/>
                </a:solidFill>
                <a:latin typeface="Georgia" panose="02040502050405020303" pitchFamily="18" charset="0"/>
                <a:ea typeface="Transducer CPP Medium"/>
                <a:cs typeface="Transducer CPP Medium"/>
                <a:sym typeface="Transducer CPP Medium"/>
              </a:rPr>
              <a:t>Hands On Learning</a:t>
            </a:r>
          </a:p>
        </p:txBody>
      </p:sp>
      <p:sp>
        <p:nvSpPr>
          <p:cNvPr id="9" name="TextBox 9"/>
          <p:cNvSpPr txBox="1"/>
          <p:nvPr/>
        </p:nvSpPr>
        <p:spPr>
          <a:xfrm>
            <a:off x="642567" y="7526000"/>
            <a:ext cx="9495224" cy="2130435"/>
          </a:xfrm>
          <a:prstGeom prst="rect">
            <a:avLst/>
          </a:prstGeom>
        </p:spPr>
        <p:txBody>
          <a:bodyPr lIns="0" tIns="0" rIns="0" bIns="0" rtlCol="0" anchor="t">
            <a:spAutoFit/>
          </a:bodyPr>
          <a:lstStyle/>
          <a:p>
            <a:pPr algn="l">
              <a:lnSpc>
                <a:spcPts val="3396"/>
              </a:lnSpc>
            </a:pPr>
            <a:r>
              <a:rPr lang="en-US" sz="2223">
                <a:solidFill>
                  <a:srgbClr val="FFFFFF"/>
                </a:solidFill>
                <a:latin typeface="Arial"/>
                <a:ea typeface="Arial"/>
                <a:cs typeface="Arial"/>
                <a:sym typeface="Arial"/>
              </a:rPr>
              <a:t>True to the polytechnic experience, the College of Business Administration combines a cutting-edge business education with meaningful, real-world experiences, helping students apply what they learn in the classroom as well as develop a set of essential skills: creativity, leadership, and team-building. </a:t>
            </a:r>
          </a:p>
        </p:txBody>
      </p:sp>
      <p:sp>
        <p:nvSpPr>
          <p:cNvPr id="10" name="Freeform 10"/>
          <p:cNvSpPr/>
          <p:nvPr/>
        </p:nvSpPr>
        <p:spPr>
          <a:xfrm>
            <a:off x="16407591" y="8315517"/>
            <a:ext cx="1703419" cy="1601214"/>
          </a:xfrm>
          <a:custGeom>
            <a:avLst/>
            <a:gdLst/>
            <a:ahLst/>
            <a:cxnLst/>
            <a:rect l="l" t="t" r="r" b="b"/>
            <a:pathLst>
              <a:path w="1703419" h="1601214">
                <a:moveTo>
                  <a:pt x="0" y="0"/>
                </a:moveTo>
                <a:lnTo>
                  <a:pt x="1703418" y="0"/>
                </a:lnTo>
                <a:lnTo>
                  <a:pt x="1703418" y="1601214"/>
                </a:lnTo>
                <a:lnTo>
                  <a:pt x="0" y="16012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B81C">
                <a:alpha val="100000"/>
              </a:srgbClr>
            </a:gs>
            <a:gs pos="100000">
              <a:srgbClr val="A4D65E">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5277762" y="35353"/>
            <a:ext cx="3030291" cy="2835839"/>
          </a:xfrm>
          <a:custGeom>
            <a:avLst/>
            <a:gdLst/>
            <a:ahLst/>
            <a:cxnLst/>
            <a:rect l="l" t="t" r="r" b="b"/>
            <a:pathLst>
              <a:path w="5190798" h="5190798">
                <a:moveTo>
                  <a:pt x="0" y="0"/>
                </a:moveTo>
                <a:lnTo>
                  <a:pt x="5190797" y="0"/>
                </a:lnTo>
                <a:lnTo>
                  <a:pt x="5190797" y="5190798"/>
                </a:lnTo>
                <a:lnTo>
                  <a:pt x="0" y="51907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517752" y="2871192"/>
            <a:ext cx="8368818" cy="5779342"/>
            <a:chOff x="0" y="0"/>
            <a:chExt cx="11158424" cy="7705790"/>
          </a:xfrm>
        </p:grpSpPr>
        <p:sp>
          <p:nvSpPr>
            <p:cNvPr id="4" name="Freeform 4"/>
            <p:cNvSpPr/>
            <p:nvPr/>
          </p:nvSpPr>
          <p:spPr>
            <a:xfrm>
              <a:off x="0" y="0"/>
              <a:ext cx="11158404" cy="7705851"/>
            </a:xfrm>
            <a:custGeom>
              <a:avLst/>
              <a:gdLst/>
              <a:ahLst/>
              <a:cxnLst/>
              <a:rect l="l" t="t" r="r" b="b"/>
              <a:pathLst>
                <a:path w="11158404" h="7705851">
                  <a:moveTo>
                    <a:pt x="455763" y="0"/>
                  </a:moveTo>
                  <a:lnTo>
                    <a:pt x="10702641" y="0"/>
                  </a:lnTo>
                  <a:cubicBezTo>
                    <a:pt x="10823561" y="0"/>
                    <a:pt x="10939405" y="33147"/>
                    <a:pt x="11024975" y="92202"/>
                  </a:cubicBezTo>
                  <a:cubicBezTo>
                    <a:pt x="11110544" y="151257"/>
                    <a:pt x="11158404" y="231267"/>
                    <a:pt x="11158404" y="314833"/>
                  </a:cubicBezTo>
                  <a:lnTo>
                    <a:pt x="11158404" y="7391019"/>
                  </a:lnTo>
                  <a:cubicBezTo>
                    <a:pt x="11158404" y="7474458"/>
                    <a:pt x="11110362" y="7554595"/>
                    <a:pt x="11024975" y="7613650"/>
                  </a:cubicBezTo>
                  <a:cubicBezTo>
                    <a:pt x="10939587" y="7672705"/>
                    <a:pt x="10823561" y="7705851"/>
                    <a:pt x="10702641" y="7705851"/>
                  </a:cubicBezTo>
                  <a:lnTo>
                    <a:pt x="455763" y="7705851"/>
                  </a:lnTo>
                  <a:cubicBezTo>
                    <a:pt x="334843" y="7705851"/>
                    <a:pt x="218998" y="7672705"/>
                    <a:pt x="133429" y="7613650"/>
                  </a:cubicBezTo>
                  <a:cubicBezTo>
                    <a:pt x="47861" y="7554595"/>
                    <a:pt x="0" y="7474458"/>
                    <a:pt x="0" y="7391019"/>
                  </a:cubicBezTo>
                  <a:lnTo>
                    <a:pt x="0" y="314833"/>
                  </a:lnTo>
                  <a:cubicBezTo>
                    <a:pt x="0" y="231267"/>
                    <a:pt x="48042" y="151257"/>
                    <a:pt x="133430" y="92202"/>
                  </a:cubicBezTo>
                  <a:cubicBezTo>
                    <a:pt x="218817" y="33147"/>
                    <a:pt x="334843" y="0"/>
                    <a:pt x="455763" y="0"/>
                  </a:cubicBezTo>
                  <a:close/>
                </a:path>
              </a:pathLst>
            </a:custGeom>
            <a:blipFill>
              <a:blip r:embed="rId4"/>
              <a:stretch>
                <a:fillRect l="-1822" r="-1822"/>
              </a:stretch>
            </a:blipFill>
          </p:spPr>
          <p:txBody>
            <a:bodyPr/>
            <a:lstStyle/>
            <a:p>
              <a:endParaRPr lang="en-US"/>
            </a:p>
          </p:txBody>
        </p:sp>
      </p:grpSp>
      <p:grpSp>
        <p:nvGrpSpPr>
          <p:cNvPr id="5" name="Group 5"/>
          <p:cNvGrpSpPr>
            <a:grpSpLocks noChangeAspect="1"/>
          </p:cNvGrpSpPr>
          <p:nvPr/>
        </p:nvGrpSpPr>
        <p:grpSpPr>
          <a:xfrm rot="-5400000">
            <a:off x="-4930170" y="4930170"/>
            <a:ext cx="10287000" cy="426660"/>
            <a:chOff x="0" y="0"/>
            <a:chExt cx="13716000" cy="568880"/>
          </a:xfrm>
        </p:grpSpPr>
        <p:sp>
          <p:nvSpPr>
            <p:cNvPr id="6" name="Freeform 6"/>
            <p:cNvSpPr/>
            <p:nvPr/>
          </p:nvSpPr>
          <p:spPr>
            <a:xfrm>
              <a:off x="0" y="0"/>
              <a:ext cx="13716000" cy="568833"/>
            </a:xfrm>
            <a:custGeom>
              <a:avLst/>
              <a:gdLst/>
              <a:ahLst/>
              <a:cxnLst/>
              <a:rect l="l" t="t" r="r" b="b"/>
              <a:pathLst>
                <a:path w="13716000" h="568833">
                  <a:moveTo>
                    <a:pt x="0" y="0"/>
                  </a:moveTo>
                  <a:lnTo>
                    <a:pt x="13716000" y="0"/>
                  </a:lnTo>
                  <a:lnTo>
                    <a:pt x="13716000" y="568833"/>
                  </a:lnTo>
                  <a:lnTo>
                    <a:pt x="0" y="568833"/>
                  </a:lnTo>
                  <a:lnTo>
                    <a:pt x="0" y="0"/>
                  </a:lnTo>
                  <a:close/>
                </a:path>
              </a:pathLst>
            </a:custGeom>
            <a:solidFill>
              <a:srgbClr val="000000">
                <a:alpha val="0"/>
              </a:srgbClr>
            </a:solidFill>
          </p:spPr>
          <p:txBody>
            <a:bodyPr/>
            <a:lstStyle/>
            <a:p>
              <a:endParaRPr lang="en-US"/>
            </a:p>
          </p:txBody>
        </p:sp>
      </p:grpSp>
      <p:sp>
        <p:nvSpPr>
          <p:cNvPr id="7" name="Freeform 7"/>
          <p:cNvSpPr/>
          <p:nvPr/>
        </p:nvSpPr>
        <p:spPr>
          <a:xfrm>
            <a:off x="4359998" y="842520"/>
            <a:ext cx="7315200" cy="1928553"/>
          </a:xfrm>
          <a:custGeom>
            <a:avLst/>
            <a:gdLst/>
            <a:ahLst/>
            <a:cxnLst/>
            <a:rect l="l" t="t" r="r" b="b"/>
            <a:pathLst>
              <a:path w="7315200" h="1928553">
                <a:moveTo>
                  <a:pt x="0" y="0"/>
                </a:moveTo>
                <a:lnTo>
                  <a:pt x="7315200" y="0"/>
                </a:lnTo>
                <a:lnTo>
                  <a:pt x="7315200" y="1928553"/>
                </a:lnTo>
                <a:lnTo>
                  <a:pt x="0" y="19285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517752" y="1576934"/>
            <a:ext cx="12332563" cy="1294258"/>
          </a:xfrm>
          <a:prstGeom prst="rect">
            <a:avLst/>
          </a:prstGeom>
        </p:spPr>
        <p:txBody>
          <a:bodyPr lIns="0" tIns="0" rIns="0" bIns="0" rtlCol="0" anchor="t">
            <a:spAutoFit/>
          </a:bodyPr>
          <a:lstStyle/>
          <a:p>
            <a:pPr algn="l">
              <a:lnSpc>
                <a:spcPts val="4914"/>
              </a:lnSpc>
            </a:pPr>
            <a:r>
              <a:rPr lang="en-US" sz="5400" b="1" dirty="0">
                <a:solidFill>
                  <a:srgbClr val="005030"/>
                </a:solidFill>
                <a:latin typeface="Georgia" panose="02040502050405020303" pitchFamily="18" charset="0"/>
                <a:ea typeface="Transducer CPP Medium"/>
                <a:cs typeface="Transducer CPP Medium"/>
                <a:sym typeface="Transducer CPP Medium"/>
              </a:rPr>
              <a:t>Beta Gamma Sigma</a:t>
            </a:r>
          </a:p>
          <a:p>
            <a:pPr algn="l">
              <a:lnSpc>
                <a:spcPts val="4914"/>
              </a:lnSpc>
            </a:pPr>
            <a:endParaRPr lang="en-US" sz="5400" b="1" dirty="0">
              <a:solidFill>
                <a:srgbClr val="005030"/>
              </a:solidFill>
              <a:latin typeface="Transducer CPP Medium"/>
              <a:ea typeface="Transducer CPP Medium"/>
              <a:cs typeface="Transducer CPP Medium"/>
              <a:sym typeface="Transducer CPP Medium"/>
            </a:endParaRPr>
          </a:p>
        </p:txBody>
      </p:sp>
      <p:sp>
        <p:nvSpPr>
          <p:cNvPr id="9" name="TextBox 9"/>
          <p:cNvSpPr txBox="1"/>
          <p:nvPr/>
        </p:nvSpPr>
        <p:spPr>
          <a:xfrm>
            <a:off x="9344866" y="3559739"/>
            <a:ext cx="8377786" cy="4848225"/>
          </a:xfrm>
          <a:prstGeom prst="rect">
            <a:avLst/>
          </a:prstGeom>
        </p:spPr>
        <p:txBody>
          <a:bodyPr lIns="0" tIns="0" rIns="0" bIns="0" rtlCol="0" anchor="t">
            <a:spAutoFit/>
          </a:bodyPr>
          <a:lstStyle/>
          <a:p>
            <a:pPr algn="l">
              <a:lnSpc>
                <a:spcPts val="3159"/>
              </a:lnSpc>
            </a:pPr>
            <a:r>
              <a:rPr lang="en-US" sz="2632">
                <a:solidFill>
                  <a:srgbClr val="00502F"/>
                </a:solidFill>
                <a:latin typeface="Arial"/>
                <a:ea typeface="Arial"/>
                <a:cs typeface="Arial"/>
                <a:sym typeface="Arial"/>
              </a:rPr>
              <a:t>Beta Gamma Sigma (BGS) is a premier international honor society that recognizes the highest performing students (top 10% of the undergraduate students at the CBA) at the top 5% of the business schools in the world (as accredited by the Association to Advance Collegiate Schools of Business, AACSB International). BGS is a Business Honor Society — not a student club or a student fraternity, and it is invite-only, so it is a special honor for students who are invited and accepted. BGS is founded on a set of three principles; honor, wisdom, and earnestness, which serve as pillars for everything the society does.</a:t>
            </a:r>
          </a:p>
        </p:txBody>
      </p:sp>
      <p:sp>
        <p:nvSpPr>
          <p:cNvPr id="10" name="Freeform 10"/>
          <p:cNvSpPr/>
          <p:nvPr/>
        </p:nvSpPr>
        <p:spPr>
          <a:xfrm>
            <a:off x="16407591" y="8407964"/>
            <a:ext cx="1703419" cy="1601214"/>
          </a:xfrm>
          <a:custGeom>
            <a:avLst/>
            <a:gdLst/>
            <a:ahLst/>
            <a:cxnLst/>
            <a:rect l="l" t="t" r="r" b="b"/>
            <a:pathLst>
              <a:path w="1703419" h="1601214">
                <a:moveTo>
                  <a:pt x="0" y="0"/>
                </a:moveTo>
                <a:lnTo>
                  <a:pt x="1703418" y="0"/>
                </a:lnTo>
                <a:lnTo>
                  <a:pt x="1703418" y="1601214"/>
                </a:lnTo>
                <a:lnTo>
                  <a:pt x="0" y="16012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4930170" y="4930170"/>
            <a:ext cx="10287000" cy="426660"/>
            <a:chOff x="0" y="0"/>
            <a:chExt cx="13716000" cy="568880"/>
          </a:xfrm>
        </p:grpSpPr>
        <p:sp>
          <p:nvSpPr>
            <p:cNvPr id="3" name="Freeform 3"/>
            <p:cNvSpPr/>
            <p:nvPr/>
          </p:nvSpPr>
          <p:spPr>
            <a:xfrm>
              <a:off x="0" y="0"/>
              <a:ext cx="13716000" cy="568833"/>
            </a:xfrm>
            <a:custGeom>
              <a:avLst/>
              <a:gdLst/>
              <a:ahLst/>
              <a:cxnLst/>
              <a:rect l="l" t="t" r="r" b="b"/>
              <a:pathLst>
                <a:path w="13716000" h="568833">
                  <a:moveTo>
                    <a:pt x="0" y="0"/>
                  </a:moveTo>
                  <a:lnTo>
                    <a:pt x="13716000" y="0"/>
                  </a:lnTo>
                  <a:lnTo>
                    <a:pt x="13716000" y="568833"/>
                  </a:lnTo>
                  <a:lnTo>
                    <a:pt x="0" y="568833"/>
                  </a:lnTo>
                  <a:lnTo>
                    <a:pt x="0" y="0"/>
                  </a:lnTo>
                  <a:close/>
                </a:path>
              </a:pathLst>
            </a:custGeom>
            <a:solidFill>
              <a:srgbClr val="000000">
                <a:alpha val="0"/>
              </a:srgbClr>
            </a:solidFill>
          </p:spPr>
          <p:txBody>
            <a:bodyPr/>
            <a:lstStyle/>
            <a:p>
              <a:endParaRPr lang="en-US"/>
            </a:p>
          </p:txBody>
        </p:sp>
      </p:grpSp>
      <p:grpSp>
        <p:nvGrpSpPr>
          <p:cNvPr id="4" name="Group 4"/>
          <p:cNvGrpSpPr/>
          <p:nvPr/>
        </p:nvGrpSpPr>
        <p:grpSpPr>
          <a:xfrm>
            <a:off x="621519" y="2826336"/>
            <a:ext cx="8211056" cy="6820844"/>
            <a:chOff x="0" y="0"/>
            <a:chExt cx="10948074" cy="9094458"/>
          </a:xfrm>
        </p:grpSpPr>
        <p:sp>
          <p:nvSpPr>
            <p:cNvPr id="5" name="Freeform 5"/>
            <p:cNvSpPr/>
            <p:nvPr/>
          </p:nvSpPr>
          <p:spPr>
            <a:xfrm>
              <a:off x="0" y="0"/>
              <a:ext cx="10948035" cy="9094503"/>
            </a:xfrm>
            <a:custGeom>
              <a:avLst/>
              <a:gdLst/>
              <a:ahLst/>
              <a:cxnLst/>
              <a:rect l="l" t="t" r="r" b="b"/>
              <a:pathLst>
                <a:path w="10948035" h="9094503">
                  <a:moveTo>
                    <a:pt x="0" y="0"/>
                  </a:moveTo>
                  <a:lnTo>
                    <a:pt x="10948035" y="0"/>
                  </a:lnTo>
                  <a:lnTo>
                    <a:pt x="10948035" y="9094503"/>
                  </a:lnTo>
                  <a:lnTo>
                    <a:pt x="0" y="9094503"/>
                  </a:lnTo>
                  <a:lnTo>
                    <a:pt x="0" y="0"/>
                  </a:lnTo>
                  <a:close/>
                </a:path>
              </a:pathLst>
            </a:custGeom>
            <a:blipFill>
              <a:blip r:embed="rId2"/>
              <a:stretch>
                <a:fillRect t="-2392" b="-2398"/>
              </a:stretch>
            </a:blipFill>
          </p:spPr>
          <p:txBody>
            <a:bodyPr/>
            <a:lstStyle/>
            <a:p>
              <a:endParaRPr lang="en-US"/>
            </a:p>
          </p:txBody>
        </p:sp>
      </p:grpSp>
      <p:sp>
        <p:nvSpPr>
          <p:cNvPr id="6" name="Freeform 6"/>
          <p:cNvSpPr/>
          <p:nvPr/>
        </p:nvSpPr>
        <p:spPr>
          <a:xfrm>
            <a:off x="-4" y="9647180"/>
            <a:ext cx="18288004" cy="639787"/>
          </a:xfrm>
          <a:custGeom>
            <a:avLst/>
            <a:gdLst/>
            <a:ahLst/>
            <a:cxnLst/>
            <a:rect l="l" t="t" r="r" b="b"/>
            <a:pathLst>
              <a:path w="21530008" h="3679674">
                <a:moveTo>
                  <a:pt x="0" y="0"/>
                </a:moveTo>
                <a:lnTo>
                  <a:pt x="21530008" y="0"/>
                </a:lnTo>
                <a:lnTo>
                  <a:pt x="21530008" y="3679674"/>
                </a:lnTo>
                <a:lnTo>
                  <a:pt x="0" y="36796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10800000">
            <a:off x="-4" y="-2"/>
            <a:ext cx="18288004" cy="639785"/>
          </a:xfrm>
          <a:custGeom>
            <a:avLst/>
            <a:gdLst/>
            <a:ahLst/>
            <a:cxnLst/>
            <a:rect l="l" t="t" r="r" b="b"/>
            <a:pathLst>
              <a:path w="21530008" h="3679674">
                <a:moveTo>
                  <a:pt x="0" y="0"/>
                </a:moveTo>
                <a:lnTo>
                  <a:pt x="21530008" y="0"/>
                </a:lnTo>
                <a:lnTo>
                  <a:pt x="21530008" y="3679675"/>
                </a:lnTo>
                <a:lnTo>
                  <a:pt x="0" y="36796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6407590" y="8355833"/>
            <a:ext cx="1703419" cy="1601214"/>
          </a:xfrm>
          <a:custGeom>
            <a:avLst/>
            <a:gdLst/>
            <a:ahLst/>
            <a:cxnLst/>
            <a:rect l="l" t="t" r="r" b="b"/>
            <a:pathLst>
              <a:path w="1703419" h="1601214">
                <a:moveTo>
                  <a:pt x="0" y="0"/>
                </a:moveTo>
                <a:lnTo>
                  <a:pt x="1703418" y="0"/>
                </a:lnTo>
                <a:lnTo>
                  <a:pt x="1703418" y="1601214"/>
                </a:lnTo>
                <a:lnTo>
                  <a:pt x="0" y="1601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0603547" y="7458464"/>
            <a:ext cx="2188716" cy="2188716"/>
          </a:xfrm>
          <a:custGeom>
            <a:avLst/>
            <a:gdLst/>
            <a:ahLst/>
            <a:cxnLst/>
            <a:rect l="l" t="t" r="r" b="b"/>
            <a:pathLst>
              <a:path w="2188716" h="2188716">
                <a:moveTo>
                  <a:pt x="0" y="0"/>
                </a:moveTo>
                <a:lnTo>
                  <a:pt x="2188716" y="0"/>
                </a:lnTo>
                <a:lnTo>
                  <a:pt x="2188716" y="2188716"/>
                </a:lnTo>
                <a:lnTo>
                  <a:pt x="0" y="2188716"/>
                </a:lnTo>
                <a:lnTo>
                  <a:pt x="0" y="0"/>
                </a:lnTo>
                <a:close/>
              </a:path>
            </a:pathLst>
          </a:custGeom>
          <a:blipFill>
            <a:blip r:embed="rId7"/>
            <a:stretch>
              <a:fillRect/>
            </a:stretch>
          </a:blipFill>
        </p:spPr>
        <p:txBody>
          <a:bodyPr/>
          <a:lstStyle/>
          <a:p>
            <a:endParaRPr lang="en-US"/>
          </a:p>
        </p:txBody>
      </p:sp>
      <p:sp>
        <p:nvSpPr>
          <p:cNvPr id="10" name="Freeform 10"/>
          <p:cNvSpPr/>
          <p:nvPr/>
        </p:nvSpPr>
        <p:spPr>
          <a:xfrm>
            <a:off x="13166938" y="7458464"/>
            <a:ext cx="2185074" cy="2188716"/>
          </a:xfrm>
          <a:custGeom>
            <a:avLst/>
            <a:gdLst/>
            <a:ahLst/>
            <a:cxnLst/>
            <a:rect l="l" t="t" r="r" b="b"/>
            <a:pathLst>
              <a:path w="2185074" h="2188716">
                <a:moveTo>
                  <a:pt x="0" y="0"/>
                </a:moveTo>
                <a:lnTo>
                  <a:pt x="2185074" y="0"/>
                </a:lnTo>
                <a:lnTo>
                  <a:pt x="2185074" y="2188716"/>
                </a:lnTo>
                <a:lnTo>
                  <a:pt x="0" y="2188716"/>
                </a:lnTo>
                <a:lnTo>
                  <a:pt x="0" y="0"/>
                </a:lnTo>
                <a:close/>
              </a:path>
            </a:pathLst>
          </a:custGeom>
          <a:blipFill>
            <a:blip r:embed="rId8"/>
            <a:stretch>
              <a:fillRect/>
            </a:stretch>
          </a:blipFill>
        </p:spPr>
        <p:txBody>
          <a:bodyPr/>
          <a:lstStyle/>
          <a:p>
            <a:endParaRPr lang="en-US"/>
          </a:p>
        </p:txBody>
      </p:sp>
      <p:sp>
        <p:nvSpPr>
          <p:cNvPr id="11" name="TextBox 11"/>
          <p:cNvSpPr txBox="1"/>
          <p:nvPr/>
        </p:nvSpPr>
        <p:spPr>
          <a:xfrm>
            <a:off x="1283517" y="728042"/>
            <a:ext cx="15975783" cy="2098294"/>
          </a:xfrm>
          <a:prstGeom prst="rect">
            <a:avLst/>
          </a:prstGeom>
        </p:spPr>
        <p:txBody>
          <a:bodyPr lIns="0" tIns="0" rIns="0" bIns="0" rtlCol="0" anchor="t">
            <a:spAutoFit/>
          </a:bodyPr>
          <a:lstStyle/>
          <a:p>
            <a:pPr algn="ctr">
              <a:lnSpc>
                <a:spcPts val="4096"/>
              </a:lnSpc>
            </a:pPr>
            <a:r>
              <a:rPr lang="en-US" sz="3200" b="1">
                <a:solidFill>
                  <a:srgbClr val="005030"/>
                </a:solidFill>
                <a:latin typeface="Arial Bold"/>
                <a:ea typeface="Arial Bold"/>
                <a:cs typeface="Arial Bold"/>
                <a:sym typeface="Arial Bold"/>
              </a:rPr>
              <a:t>Led by CBA, Cal Poly Pomona has been designated a </a:t>
            </a:r>
          </a:p>
          <a:p>
            <a:pPr algn="ctr">
              <a:lnSpc>
                <a:spcPts val="4096"/>
              </a:lnSpc>
            </a:pPr>
            <a:r>
              <a:rPr lang="en-US" sz="3200" b="1">
                <a:solidFill>
                  <a:srgbClr val="FFB81C"/>
                </a:solidFill>
                <a:latin typeface="Arial Bold"/>
                <a:ea typeface="Arial Bold"/>
                <a:cs typeface="Arial Bold"/>
                <a:sym typeface="Arial Bold"/>
              </a:rPr>
              <a:t>NATIONAL CENTER OF ACADEMIC EXCELLENCE IN CYBERSECURITY</a:t>
            </a:r>
          </a:p>
          <a:p>
            <a:pPr algn="ctr">
              <a:lnSpc>
                <a:spcPts val="4096"/>
              </a:lnSpc>
            </a:pPr>
            <a:r>
              <a:rPr lang="en-US" sz="3200" b="1">
                <a:solidFill>
                  <a:srgbClr val="005030"/>
                </a:solidFill>
                <a:latin typeface="Arial Bold"/>
                <a:ea typeface="Arial Bold"/>
                <a:cs typeface="Arial Bold"/>
                <a:sym typeface="Arial Bold"/>
              </a:rPr>
              <a:t>by the National Security Agency and other federal agencies since 2005</a:t>
            </a:r>
          </a:p>
          <a:p>
            <a:pPr algn="l">
              <a:lnSpc>
                <a:spcPts val="3840"/>
              </a:lnSpc>
            </a:pPr>
            <a:endParaRPr lang="en-US" sz="3200" b="1">
              <a:solidFill>
                <a:srgbClr val="005030"/>
              </a:solidFill>
              <a:latin typeface="Arial Bold"/>
              <a:ea typeface="Arial Bold"/>
              <a:cs typeface="Arial Bold"/>
              <a:sym typeface="Arial Bold"/>
            </a:endParaRPr>
          </a:p>
        </p:txBody>
      </p:sp>
      <p:sp>
        <p:nvSpPr>
          <p:cNvPr id="12" name="TextBox 12"/>
          <p:cNvSpPr txBox="1"/>
          <p:nvPr/>
        </p:nvSpPr>
        <p:spPr>
          <a:xfrm>
            <a:off x="9144000" y="3731759"/>
            <a:ext cx="8646128" cy="4362450"/>
          </a:xfrm>
          <a:prstGeom prst="rect">
            <a:avLst/>
          </a:prstGeom>
        </p:spPr>
        <p:txBody>
          <a:bodyPr lIns="0" tIns="0" rIns="0" bIns="0" rtlCol="0" anchor="t">
            <a:spAutoFit/>
          </a:bodyPr>
          <a:lstStyle/>
          <a:p>
            <a:pPr algn="ctr">
              <a:lnSpc>
                <a:spcPts val="3839"/>
              </a:lnSpc>
            </a:pPr>
            <a:r>
              <a:rPr lang="en-US" sz="3199">
                <a:solidFill>
                  <a:srgbClr val="005030"/>
                </a:solidFill>
                <a:latin typeface="Arial"/>
                <a:ea typeface="Arial"/>
                <a:cs typeface="Arial"/>
                <a:sym typeface="Arial"/>
              </a:rPr>
              <a:t>Cal Poly Pomona’s student-led cybersecurity teams have established a national standard for excellence, winning first place at the </a:t>
            </a:r>
          </a:p>
          <a:p>
            <a:pPr algn="ctr">
              <a:lnSpc>
                <a:spcPts val="3839"/>
              </a:lnSpc>
            </a:pPr>
            <a:r>
              <a:rPr lang="en-US" sz="3199">
                <a:solidFill>
                  <a:srgbClr val="005030"/>
                </a:solidFill>
                <a:latin typeface="Arial"/>
                <a:ea typeface="Arial"/>
                <a:cs typeface="Arial"/>
                <a:sym typeface="Arial"/>
              </a:rPr>
              <a:t>2023 Collegiate Penetration Testing Competition </a:t>
            </a:r>
          </a:p>
          <a:p>
            <a:pPr algn="ctr">
              <a:lnSpc>
                <a:spcPts val="3839"/>
              </a:lnSpc>
            </a:pPr>
            <a:r>
              <a:rPr lang="en-US" sz="3199">
                <a:solidFill>
                  <a:srgbClr val="005030"/>
                </a:solidFill>
                <a:latin typeface="Arial"/>
                <a:ea typeface="Arial"/>
                <a:cs typeface="Arial"/>
                <a:sym typeface="Arial"/>
              </a:rPr>
              <a:t>and second at the 2023 National Collegiate Cyber Defense Competition (CCDC)</a:t>
            </a:r>
          </a:p>
          <a:p>
            <a:pPr algn="ctr">
              <a:lnSpc>
                <a:spcPts val="3599"/>
              </a:lnSpc>
            </a:pPr>
            <a:endParaRPr lang="en-US" sz="3199">
              <a:solidFill>
                <a:srgbClr val="005030"/>
              </a:solidFill>
              <a:latin typeface="Arial"/>
              <a:ea typeface="Arial"/>
              <a:cs typeface="Arial"/>
              <a:sym typeface="Arial"/>
            </a:endParaRPr>
          </a:p>
          <a:p>
            <a:pPr algn="ctr">
              <a:lnSpc>
                <a:spcPts val="3599"/>
              </a:lnSpc>
            </a:pPr>
            <a:endParaRPr lang="en-US" sz="3199">
              <a:solidFill>
                <a:srgbClr val="005030"/>
              </a:solidFill>
              <a:latin typeface="Arial"/>
              <a:ea typeface="Arial"/>
              <a:cs typeface="Arial"/>
              <a:sym typeface="Arial"/>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B81C">
                <a:alpha val="100000"/>
              </a:srgbClr>
            </a:gs>
            <a:gs pos="100000">
              <a:srgbClr val="A4D65E">
                <a:alpha val="100000"/>
              </a:srgbClr>
            </a:gs>
          </a:gsLst>
          <a:lin ang="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4930170" y="4930170"/>
            <a:ext cx="10287000" cy="426660"/>
            <a:chOff x="0" y="0"/>
            <a:chExt cx="13716000" cy="568880"/>
          </a:xfrm>
        </p:grpSpPr>
        <p:sp>
          <p:nvSpPr>
            <p:cNvPr id="3" name="Freeform 3"/>
            <p:cNvSpPr/>
            <p:nvPr/>
          </p:nvSpPr>
          <p:spPr>
            <a:xfrm>
              <a:off x="0" y="0"/>
              <a:ext cx="13716000" cy="568833"/>
            </a:xfrm>
            <a:custGeom>
              <a:avLst/>
              <a:gdLst/>
              <a:ahLst/>
              <a:cxnLst/>
              <a:rect l="l" t="t" r="r" b="b"/>
              <a:pathLst>
                <a:path w="13716000" h="568833">
                  <a:moveTo>
                    <a:pt x="0" y="0"/>
                  </a:moveTo>
                  <a:lnTo>
                    <a:pt x="13716000" y="0"/>
                  </a:lnTo>
                  <a:lnTo>
                    <a:pt x="13716000" y="568833"/>
                  </a:lnTo>
                  <a:lnTo>
                    <a:pt x="0" y="568833"/>
                  </a:lnTo>
                  <a:lnTo>
                    <a:pt x="0" y="0"/>
                  </a:lnTo>
                  <a:close/>
                </a:path>
              </a:pathLst>
            </a:custGeom>
            <a:solidFill>
              <a:srgbClr val="000000">
                <a:alpha val="0"/>
              </a:srgbClr>
            </a:solidFill>
          </p:spPr>
          <p:txBody>
            <a:bodyPr/>
            <a:lstStyle/>
            <a:p>
              <a:endParaRPr lang="en-US"/>
            </a:p>
          </p:txBody>
        </p:sp>
      </p:grpSp>
      <p:sp>
        <p:nvSpPr>
          <p:cNvPr id="4" name="Freeform 4"/>
          <p:cNvSpPr/>
          <p:nvPr/>
        </p:nvSpPr>
        <p:spPr>
          <a:xfrm>
            <a:off x="16366037" y="8468580"/>
            <a:ext cx="1680255" cy="1579440"/>
          </a:xfrm>
          <a:custGeom>
            <a:avLst/>
            <a:gdLst/>
            <a:ahLst/>
            <a:cxnLst/>
            <a:rect l="l" t="t" r="r" b="b"/>
            <a:pathLst>
              <a:path w="1680255" h="1579440">
                <a:moveTo>
                  <a:pt x="0" y="0"/>
                </a:moveTo>
                <a:lnTo>
                  <a:pt x="1680255" y="0"/>
                </a:lnTo>
                <a:lnTo>
                  <a:pt x="1680255" y="1579440"/>
                </a:lnTo>
                <a:lnTo>
                  <a:pt x="0" y="1579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555214" y="4633524"/>
            <a:ext cx="1581626" cy="2057400"/>
          </a:xfrm>
          <a:custGeom>
            <a:avLst/>
            <a:gdLst/>
            <a:ahLst/>
            <a:cxnLst/>
            <a:rect l="l" t="t" r="r" b="b"/>
            <a:pathLst>
              <a:path w="1581626" h="2057400">
                <a:moveTo>
                  <a:pt x="0" y="0"/>
                </a:moveTo>
                <a:lnTo>
                  <a:pt x="1581626" y="0"/>
                </a:lnTo>
                <a:lnTo>
                  <a:pt x="1581626"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7849212" y="3128574"/>
            <a:ext cx="8963778" cy="5000625"/>
          </a:xfrm>
          <a:prstGeom prst="rect">
            <a:avLst/>
          </a:prstGeom>
        </p:spPr>
        <p:txBody>
          <a:bodyPr lIns="0" tIns="0" rIns="0" bIns="0" rtlCol="0" anchor="t">
            <a:spAutoFit/>
          </a:bodyPr>
          <a:lstStyle/>
          <a:p>
            <a:pPr algn="l">
              <a:lnSpc>
                <a:spcPts val="3600"/>
              </a:lnSpc>
            </a:pPr>
            <a:r>
              <a:rPr lang="en-US" sz="3000" b="1">
                <a:solidFill>
                  <a:srgbClr val="C00000"/>
                </a:solidFill>
                <a:latin typeface="Arial Bold"/>
                <a:ea typeface="Arial Bold"/>
                <a:cs typeface="Arial Bold"/>
                <a:sym typeface="Arial Bold"/>
              </a:rPr>
              <a:t>Proximity means access: </a:t>
            </a:r>
            <a:r>
              <a:rPr lang="en-US" sz="3000">
                <a:solidFill>
                  <a:srgbClr val="005030"/>
                </a:solidFill>
                <a:latin typeface="Arial"/>
                <a:ea typeface="Arial"/>
                <a:cs typeface="Arial"/>
                <a:sym typeface="Arial"/>
              </a:rPr>
              <a:t>Cal Poly Pomona is ideally situated at the nexus of Los Angeles, Orange, San Bernardino, and Riverside counties. </a:t>
            </a:r>
          </a:p>
          <a:p>
            <a:pPr algn="l">
              <a:lnSpc>
                <a:spcPts val="3600"/>
              </a:lnSpc>
            </a:pPr>
            <a:endParaRPr lang="en-US" sz="3000">
              <a:solidFill>
                <a:srgbClr val="005030"/>
              </a:solidFill>
              <a:latin typeface="Arial"/>
              <a:ea typeface="Arial"/>
              <a:cs typeface="Arial"/>
              <a:sym typeface="Arial"/>
            </a:endParaRPr>
          </a:p>
          <a:p>
            <a:pPr algn="l">
              <a:lnSpc>
                <a:spcPts val="3600"/>
              </a:lnSpc>
            </a:pPr>
            <a:r>
              <a:rPr lang="en-US" sz="3000">
                <a:solidFill>
                  <a:srgbClr val="005030"/>
                </a:solidFill>
                <a:latin typeface="Arial"/>
                <a:ea typeface="Arial"/>
                <a:cs typeface="Arial"/>
                <a:sym typeface="Arial"/>
              </a:rPr>
              <a:t>Our campus is located near Fortune 500 companies, global tech giants, and beaches and entertainment, providing the perfect backdrop for business students looking to balance work and play. </a:t>
            </a:r>
          </a:p>
          <a:p>
            <a:pPr algn="l">
              <a:lnSpc>
                <a:spcPts val="3240"/>
              </a:lnSpc>
            </a:pPr>
            <a:endParaRPr lang="en-US" sz="3000">
              <a:solidFill>
                <a:srgbClr val="005030"/>
              </a:solidFill>
              <a:latin typeface="Arial"/>
              <a:ea typeface="Arial"/>
              <a:cs typeface="Arial"/>
              <a:sym typeface="Arial"/>
            </a:endParaRPr>
          </a:p>
          <a:p>
            <a:pPr algn="l">
              <a:lnSpc>
                <a:spcPts val="3240"/>
              </a:lnSpc>
            </a:pPr>
            <a:endParaRPr lang="en-US" sz="3000">
              <a:solidFill>
                <a:srgbClr val="005030"/>
              </a:solidFill>
              <a:latin typeface="Arial"/>
              <a:ea typeface="Arial"/>
              <a:cs typeface="Arial"/>
              <a:sym typeface="Arial"/>
            </a:endParaRPr>
          </a:p>
          <a:p>
            <a:pPr algn="l">
              <a:lnSpc>
                <a:spcPts val="3600"/>
              </a:lnSpc>
            </a:pPr>
            <a:endParaRPr lang="en-US" sz="3000">
              <a:solidFill>
                <a:srgbClr val="005030"/>
              </a:solidFill>
              <a:latin typeface="Arial"/>
              <a:ea typeface="Arial"/>
              <a:cs typeface="Arial"/>
              <a:sym typeface="Arial"/>
            </a:endParaRPr>
          </a:p>
        </p:txBody>
      </p:sp>
      <p:sp>
        <p:nvSpPr>
          <p:cNvPr id="7" name="TextBox 7"/>
          <p:cNvSpPr txBox="1"/>
          <p:nvPr/>
        </p:nvSpPr>
        <p:spPr>
          <a:xfrm>
            <a:off x="1785170" y="3773679"/>
            <a:ext cx="4701968" cy="5057775"/>
          </a:xfrm>
          <a:prstGeom prst="rect">
            <a:avLst/>
          </a:prstGeom>
        </p:spPr>
        <p:txBody>
          <a:bodyPr lIns="0" tIns="0" rIns="0" bIns="0" rtlCol="0" anchor="t">
            <a:spAutoFit/>
          </a:bodyPr>
          <a:lstStyle/>
          <a:p>
            <a:pPr algn="ctr">
              <a:lnSpc>
                <a:spcPts val="3960"/>
              </a:lnSpc>
            </a:pPr>
            <a:r>
              <a:rPr lang="en-US" sz="3300" b="1">
                <a:solidFill>
                  <a:srgbClr val="005030"/>
                </a:solidFill>
                <a:latin typeface="Arial Bold"/>
                <a:ea typeface="Arial Bold"/>
                <a:cs typeface="Arial Bold"/>
                <a:sym typeface="Arial Bold"/>
              </a:rPr>
              <a:t>Driving distance to:</a:t>
            </a:r>
          </a:p>
          <a:p>
            <a:pPr algn="ctr">
              <a:lnSpc>
                <a:spcPts val="3960"/>
              </a:lnSpc>
            </a:pPr>
            <a:r>
              <a:rPr lang="en-US" sz="3300" b="1">
                <a:solidFill>
                  <a:srgbClr val="005030"/>
                </a:solidFill>
                <a:latin typeface="Arial Bold"/>
                <a:ea typeface="Arial Bold"/>
                <a:cs typeface="Arial Bold"/>
                <a:sym typeface="Arial Bold"/>
              </a:rPr>
              <a:t>Disneyland</a:t>
            </a:r>
          </a:p>
          <a:p>
            <a:pPr algn="ctr">
              <a:lnSpc>
                <a:spcPts val="3960"/>
              </a:lnSpc>
            </a:pPr>
            <a:r>
              <a:rPr lang="en-US" sz="3300" b="1">
                <a:solidFill>
                  <a:srgbClr val="005030"/>
                </a:solidFill>
                <a:latin typeface="Arial Bold"/>
                <a:ea typeface="Arial Bold"/>
                <a:cs typeface="Arial Bold"/>
                <a:sym typeface="Arial Bold"/>
              </a:rPr>
              <a:t>Dodger Stadium</a:t>
            </a:r>
          </a:p>
          <a:p>
            <a:pPr algn="ctr">
              <a:lnSpc>
                <a:spcPts val="3960"/>
              </a:lnSpc>
            </a:pPr>
            <a:r>
              <a:rPr lang="en-US" sz="3300" b="1">
                <a:solidFill>
                  <a:srgbClr val="005030"/>
                </a:solidFill>
                <a:latin typeface="Arial Bold"/>
                <a:ea typeface="Arial Bold"/>
                <a:cs typeface="Arial Bold"/>
                <a:sym typeface="Arial Bold"/>
              </a:rPr>
              <a:t>Downtown Los Angeles</a:t>
            </a:r>
          </a:p>
          <a:p>
            <a:pPr algn="ctr">
              <a:lnSpc>
                <a:spcPts val="3960"/>
              </a:lnSpc>
            </a:pPr>
            <a:r>
              <a:rPr lang="en-US" sz="3300" b="1">
                <a:solidFill>
                  <a:srgbClr val="005030"/>
                </a:solidFill>
                <a:latin typeface="Arial Bold"/>
                <a:ea typeface="Arial Bold"/>
                <a:cs typeface="Arial Bold"/>
                <a:sym typeface="Arial Bold"/>
              </a:rPr>
              <a:t>Palm Springs</a:t>
            </a:r>
          </a:p>
          <a:p>
            <a:pPr algn="ctr">
              <a:lnSpc>
                <a:spcPts val="3960"/>
              </a:lnSpc>
            </a:pPr>
            <a:r>
              <a:rPr lang="en-US" sz="3300" b="1">
                <a:solidFill>
                  <a:srgbClr val="005030"/>
                </a:solidFill>
                <a:latin typeface="Arial Bold"/>
                <a:ea typeface="Arial Bold"/>
                <a:cs typeface="Arial Bold"/>
                <a:sym typeface="Arial Bold"/>
              </a:rPr>
              <a:t>Las Vegas</a:t>
            </a:r>
          </a:p>
          <a:p>
            <a:pPr algn="ctr">
              <a:lnSpc>
                <a:spcPts val="3960"/>
              </a:lnSpc>
            </a:pPr>
            <a:r>
              <a:rPr lang="en-US" sz="3300" b="1" i="1">
                <a:solidFill>
                  <a:srgbClr val="005030"/>
                </a:solidFill>
                <a:latin typeface="Arial Bold Italics"/>
                <a:ea typeface="Arial Bold Italics"/>
                <a:cs typeface="Arial Bold Italics"/>
                <a:sym typeface="Arial Bold Italics"/>
              </a:rPr>
              <a:t>plus so much more!</a:t>
            </a:r>
          </a:p>
          <a:p>
            <a:pPr algn="l">
              <a:lnSpc>
                <a:spcPts val="2160"/>
              </a:lnSpc>
            </a:pPr>
            <a:endParaRPr lang="en-US" sz="3300" b="1" i="1">
              <a:solidFill>
                <a:srgbClr val="005030"/>
              </a:solidFill>
              <a:latin typeface="Arial Bold Italics"/>
              <a:ea typeface="Arial Bold Italics"/>
              <a:cs typeface="Arial Bold Italics"/>
              <a:sym typeface="Arial Bold Italics"/>
            </a:endParaRPr>
          </a:p>
          <a:p>
            <a:pPr algn="l">
              <a:lnSpc>
                <a:spcPts val="2160"/>
              </a:lnSpc>
            </a:pPr>
            <a:endParaRPr lang="en-US" sz="3300" b="1" i="1">
              <a:solidFill>
                <a:srgbClr val="005030"/>
              </a:solidFill>
              <a:latin typeface="Arial Bold Italics"/>
              <a:ea typeface="Arial Bold Italics"/>
              <a:cs typeface="Arial Bold Italics"/>
              <a:sym typeface="Arial Bold Italics"/>
            </a:endParaRPr>
          </a:p>
          <a:p>
            <a:pPr algn="l">
              <a:lnSpc>
                <a:spcPts val="3960"/>
              </a:lnSpc>
            </a:pPr>
            <a:endParaRPr lang="en-US" sz="3300" b="1" i="1">
              <a:solidFill>
                <a:srgbClr val="005030"/>
              </a:solidFill>
              <a:latin typeface="Arial Bold Italics"/>
              <a:ea typeface="Arial Bold Italics"/>
              <a:cs typeface="Arial Bold Italics"/>
              <a:sym typeface="Arial Bold Italics"/>
            </a:endParaRPr>
          </a:p>
        </p:txBody>
      </p:sp>
      <p:sp>
        <p:nvSpPr>
          <p:cNvPr id="8" name="TextBox 8"/>
          <p:cNvSpPr txBox="1"/>
          <p:nvPr/>
        </p:nvSpPr>
        <p:spPr>
          <a:xfrm>
            <a:off x="1785170" y="1575999"/>
            <a:ext cx="14580867" cy="3057525"/>
          </a:xfrm>
          <a:prstGeom prst="rect">
            <a:avLst/>
          </a:prstGeom>
        </p:spPr>
        <p:txBody>
          <a:bodyPr lIns="0" tIns="0" rIns="0" bIns="0" rtlCol="0" anchor="t">
            <a:spAutoFit/>
          </a:bodyPr>
          <a:lstStyle/>
          <a:p>
            <a:pPr algn="ctr">
              <a:lnSpc>
                <a:spcPts val="6000"/>
              </a:lnSpc>
            </a:pPr>
            <a:r>
              <a:rPr lang="en-US" sz="5000" b="1" dirty="0">
                <a:solidFill>
                  <a:srgbClr val="005030"/>
                </a:solidFill>
                <a:latin typeface="Georgia" panose="02040502050405020303" pitchFamily="18" charset="0"/>
                <a:ea typeface="Transducer CPP Medium"/>
                <a:cs typeface="Transducer CPP Medium"/>
                <a:sym typeface="Transducer CPP Medium"/>
              </a:rPr>
              <a:t>Location, Location, Location!</a:t>
            </a:r>
          </a:p>
          <a:p>
            <a:pPr algn="ctr">
              <a:lnSpc>
                <a:spcPts val="6000"/>
              </a:lnSpc>
            </a:pPr>
            <a:endParaRPr lang="en-US" sz="5000" b="1" dirty="0">
              <a:solidFill>
                <a:srgbClr val="005030"/>
              </a:solidFill>
              <a:latin typeface="Georgia" panose="02040502050405020303" pitchFamily="18" charset="0"/>
              <a:ea typeface="Transducer CPP Medium"/>
              <a:cs typeface="Transducer CPP Medium"/>
              <a:sym typeface="Transducer CPP Medium"/>
            </a:endParaRPr>
          </a:p>
          <a:p>
            <a:pPr algn="ctr">
              <a:lnSpc>
                <a:spcPts val="6000"/>
              </a:lnSpc>
            </a:pPr>
            <a:endParaRPr lang="en-US" sz="5000" b="1" dirty="0">
              <a:solidFill>
                <a:srgbClr val="005030"/>
              </a:solidFill>
              <a:latin typeface="Georgia" panose="02040502050405020303" pitchFamily="18" charset="0"/>
              <a:ea typeface="Transducer CPP Medium"/>
              <a:cs typeface="Transducer CPP Medium"/>
              <a:sym typeface="Transducer CPP Medium"/>
            </a:endParaRPr>
          </a:p>
          <a:p>
            <a:pPr algn="l">
              <a:lnSpc>
                <a:spcPts val="6000"/>
              </a:lnSpc>
            </a:pPr>
            <a:endParaRPr lang="en-US" sz="5000" b="1" dirty="0">
              <a:solidFill>
                <a:srgbClr val="005030"/>
              </a:solidFill>
              <a:latin typeface="Transducer CPP Medium"/>
              <a:ea typeface="Transducer CPP Medium"/>
              <a:cs typeface="Transducer CPP Medium"/>
              <a:sym typeface="Transducer CPP Medium"/>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503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4930170" y="4930170"/>
            <a:ext cx="10287000" cy="426660"/>
            <a:chOff x="0" y="0"/>
            <a:chExt cx="13716000" cy="568880"/>
          </a:xfrm>
        </p:grpSpPr>
        <p:sp>
          <p:nvSpPr>
            <p:cNvPr id="3" name="Freeform 3"/>
            <p:cNvSpPr/>
            <p:nvPr/>
          </p:nvSpPr>
          <p:spPr>
            <a:xfrm>
              <a:off x="0" y="0"/>
              <a:ext cx="13716000" cy="568833"/>
            </a:xfrm>
            <a:custGeom>
              <a:avLst/>
              <a:gdLst/>
              <a:ahLst/>
              <a:cxnLst/>
              <a:rect l="l" t="t" r="r" b="b"/>
              <a:pathLst>
                <a:path w="13716000" h="568833">
                  <a:moveTo>
                    <a:pt x="0" y="0"/>
                  </a:moveTo>
                  <a:lnTo>
                    <a:pt x="13716000" y="0"/>
                  </a:lnTo>
                  <a:lnTo>
                    <a:pt x="13716000" y="568833"/>
                  </a:lnTo>
                  <a:lnTo>
                    <a:pt x="0" y="568833"/>
                  </a:lnTo>
                  <a:lnTo>
                    <a:pt x="0" y="0"/>
                  </a:lnTo>
                  <a:close/>
                </a:path>
              </a:pathLst>
            </a:custGeom>
            <a:solidFill>
              <a:srgbClr val="000000">
                <a:alpha val="0"/>
              </a:srgbClr>
            </a:solidFill>
          </p:spPr>
          <p:txBody>
            <a:bodyPr/>
            <a:lstStyle/>
            <a:p>
              <a:endParaRPr lang="en-US"/>
            </a:p>
          </p:txBody>
        </p:sp>
      </p:grpSp>
      <p:sp>
        <p:nvSpPr>
          <p:cNvPr id="4" name="Freeform 4"/>
          <p:cNvSpPr/>
          <p:nvPr/>
        </p:nvSpPr>
        <p:spPr>
          <a:xfrm>
            <a:off x="1464796" y="1892431"/>
            <a:ext cx="6007890" cy="5490223"/>
          </a:xfrm>
          <a:custGeom>
            <a:avLst/>
            <a:gdLst/>
            <a:ahLst/>
            <a:cxnLst/>
            <a:rect l="l" t="t" r="r" b="b"/>
            <a:pathLst>
              <a:path w="6007890" h="5490223">
                <a:moveTo>
                  <a:pt x="0" y="0"/>
                </a:moveTo>
                <a:lnTo>
                  <a:pt x="6007889" y="0"/>
                </a:lnTo>
                <a:lnTo>
                  <a:pt x="6007889" y="5490223"/>
                </a:lnTo>
                <a:lnTo>
                  <a:pt x="0" y="5490223"/>
                </a:lnTo>
                <a:lnTo>
                  <a:pt x="0" y="0"/>
                </a:lnTo>
                <a:close/>
              </a:path>
            </a:pathLst>
          </a:custGeom>
          <a:blipFill>
            <a:blip r:embed="rId2"/>
            <a:stretch>
              <a:fillRect/>
            </a:stretch>
          </a:blipFill>
        </p:spPr>
        <p:txBody>
          <a:bodyPr/>
          <a:lstStyle/>
          <a:p>
            <a:endParaRPr lang="en-US"/>
          </a:p>
        </p:txBody>
      </p:sp>
      <p:sp>
        <p:nvSpPr>
          <p:cNvPr id="5" name="Freeform 5"/>
          <p:cNvSpPr/>
          <p:nvPr/>
        </p:nvSpPr>
        <p:spPr>
          <a:xfrm>
            <a:off x="1464796" y="8392900"/>
            <a:ext cx="8031946" cy="1328922"/>
          </a:xfrm>
          <a:custGeom>
            <a:avLst/>
            <a:gdLst/>
            <a:ahLst/>
            <a:cxnLst/>
            <a:rect l="l" t="t" r="r" b="b"/>
            <a:pathLst>
              <a:path w="8031946" h="1328922">
                <a:moveTo>
                  <a:pt x="0" y="0"/>
                </a:moveTo>
                <a:lnTo>
                  <a:pt x="8031945" y="0"/>
                </a:lnTo>
                <a:lnTo>
                  <a:pt x="8031945" y="1328922"/>
                </a:lnTo>
                <a:lnTo>
                  <a:pt x="0" y="13289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9219672" y="1951403"/>
            <a:ext cx="554138" cy="5975994"/>
          </a:xfrm>
          <a:custGeom>
            <a:avLst/>
            <a:gdLst/>
            <a:ahLst/>
            <a:cxnLst/>
            <a:rect l="l" t="t" r="r" b="b"/>
            <a:pathLst>
              <a:path w="554138" h="5975994">
                <a:moveTo>
                  <a:pt x="0" y="0"/>
                </a:moveTo>
                <a:lnTo>
                  <a:pt x="554138" y="0"/>
                </a:lnTo>
                <a:lnTo>
                  <a:pt x="554138" y="5975994"/>
                </a:lnTo>
                <a:lnTo>
                  <a:pt x="0" y="59759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5400000">
            <a:off x="12914107" y="4866430"/>
            <a:ext cx="10287000" cy="554139"/>
          </a:xfrm>
          <a:custGeom>
            <a:avLst/>
            <a:gdLst/>
            <a:ahLst/>
            <a:cxnLst/>
            <a:rect l="l" t="t" r="r" b="b"/>
            <a:pathLst>
              <a:path w="21530008" h="3679674">
                <a:moveTo>
                  <a:pt x="0" y="0"/>
                </a:moveTo>
                <a:lnTo>
                  <a:pt x="21530008" y="0"/>
                </a:lnTo>
                <a:lnTo>
                  <a:pt x="21530008" y="3679674"/>
                </a:lnTo>
                <a:lnTo>
                  <a:pt x="0" y="36796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11308643" y="2838870"/>
            <a:ext cx="5806330" cy="6218492"/>
          </a:xfrm>
          <a:prstGeom prst="rect">
            <a:avLst/>
          </a:prstGeom>
        </p:spPr>
        <p:txBody>
          <a:bodyPr lIns="0" tIns="0" rIns="0" bIns="0" rtlCol="0" anchor="t">
            <a:spAutoFit/>
          </a:bodyPr>
          <a:lstStyle/>
          <a:p>
            <a:pPr marL="758631" lvl="2" indent="-252877" algn="l">
              <a:lnSpc>
                <a:spcPts val="2875"/>
              </a:lnSpc>
              <a:buFont typeface="Arial"/>
              <a:buChar char="⚬"/>
            </a:pPr>
            <a:r>
              <a:rPr lang="en-US" sz="2700" b="1">
                <a:solidFill>
                  <a:srgbClr val="FFFFFF"/>
                </a:solidFill>
                <a:latin typeface="Arial Bold"/>
                <a:ea typeface="Arial Bold"/>
                <a:cs typeface="Arial Bold"/>
                <a:sym typeface="Arial Bold"/>
              </a:rPr>
              <a:t>Accredited</a:t>
            </a:r>
          </a:p>
          <a:p>
            <a:pPr marL="758631" lvl="2" indent="-252877" algn="l">
              <a:lnSpc>
                <a:spcPts val="2875"/>
              </a:lnSpc>
            </a:pPr>
            <a:endParaRPr lang="en-US" sz="2700" b="1">
              <a:solidFill>
                <a:srgbClr val="FFFFFF"/>
              </a:solidFill>
              <a:latin typeface="Arial Bold"/>
              <a:ea typeface="Arial Bold"/>
              <a:cs typeface="Arial Bold"/>
              <a:sym typeface="Arial Bold"/>
            </a:endParaRPr>
          </a:p>
          <a:p>
            <a:pPr marL="758631" lvl="2" indent="-252877" algn="l">
              <a:lnSpc>
                <a:spcPts val="2875"/>
              </a:lnSpc>
              <a:buFont typeface="Arial"/>
              <a:buChar char="⚬"/>
            </a:pPr>
            <a:r>
              <a:rPr lang="en-US" sz="2700" b="1">
                <a:solidFill>
                  <a:srgbClr val="FFFFFF"/>
                </a:solidFill>
                <a:latin typeface="Arial Bold"/>
                <a:ea typeface="Arial Bold"/>
                <a:cs typeface="Arial Bold"/>
                <a:sym typeface="Arial Bold"/>
              </a:rPr>
              <a:t>Hands-On Learning</a:t>
            </a:r>
          </a:p>
          <a:p>
            <a:pPr marL="758631" lvl="2" indent="-252877" algn="l">
              <a:lnSpc>
                <a:spcPts val="2875"/>
              </a:lnSpc>
            </a:pPr>
            <a:endParaRPr lang="en-US" sz="2700" b="1">
              <a:solidFill>
                <a:srgbClr val="FFFFFF"/>
              </a:solidFill>
              <a:latin typeface="Arial Bold"/>
              <a:ea typeface="Arial Bold"/>
              <a:cs typeface="Arial Bold"/>
              <a:sym typeface="Arial Bold"/>
            </a:endParaRPr>
          </a:p>
          <a:p>
            <a:pPr marL="758631" lvl="2" indent="-252877" algn="l">
              <a:lnSpc>
                <a:spcPts val="2875"/>
              </a:lnSpc>
              <a:buFont typeface="Arial"/>
              <a:buChar char="⚬"/>
            </a:pPr>
            <a:r>
              <a:rPr lang="en-US" sz="2700" b="1">
                <a:solidFill>
                  <a:srgbClr val="FFFFFF"/>
                </a:solidFill>
                <a:latin typeface="Arial Bold"/>
                <a:ea typeface="Arial Bold"/>
                <a:cs typeface="Arial Bold"/>
                <a:sym typeface="Arial Bold"/>
              </a:rPr>
              <a:t>Diverse Programs</a:t>
            </a:r>
          </a:p>
          <a:p>
            <a:pPr marL="758631" lvl="2" indent="-252877" algn="l">
              <a:lnSpc>
                <a:spcPts val="2875"/>
              </a:lnSpc>
            </a:pPr>
            <a:endParaRPr lang="en-US" sz="2700" b="1">
              <a:solidFill>
                <a:srgbClr val="FFFFFF"/>
              </a:solidFill>
              <a:latin typeface="Arial Bold"/>
              <a:ea typeface="Arial Bold"/>
              <a:cs typeface="Arial Bold"/>
              <a:sym typeface="Arial Bold"/>
            </a:endParaRPr>
          </a:p>
          <a:p>
            <a:pPr marL="758631" lvl="2" indent="-252877" algn="l">
              <a:lnSpc>
                <a:spcPts val="2875"/>
              </a:lnSpc>
              <a:buFont typeface="Arial"/>
              <a:buChar char="⚬"/>
            </a:pPr>
            <a:r>
              <a:rPr lang="en-US" sz="2700" b="1">
                <a:solidFill>
                  <a:srgbClr val="FFFFFF"/>
                </a:solidFill>
                <a:latin typeface="Arial Bold"/>
                <a:ea typeface="Arial Bold"/>
                <a:cs typeface="Arial Bold"/>
                <a:sym typeface="Arial Bold"/>
              </a:rPr>
              <a:t>Strong Industry Connections</a:t>
            </a:r>
          </a:p>
          <a:p>
            <a:pPr marL="758631" lvl="2" indent="-252877" algn="l">
              <a:lnSpc>
                <a:spcPts val="2875"/>
              </a:lnSpc>
            </a:pPr>
            <a:endParaRPr lang="en-US" sz="2700" b="1">
              <a:solidFill>
                <a:srgbClr val="FFFFFF"/>
              </a:solidFill>
              <a:latin typeface="Arial Bold"/>
              <a:ea typeface="Arial Bold"/>
              <a:cs typeface="Arial Bold"/>
              <a:sym typeface="Arial Bold"/>
            </a:endParaRPr>
          </a:p>
          <a:p>
            <a:pPr marL="758631" lvl="2" indent="-252877" algn="l">
              <a:lnSpc>
                <a:spcPts val="2875"/>
              </a:lnSpc>
              <a:buFont typeface="Arial"/>
              <a:buChar char="⚬"/>
            </a:pPr>
            <a:r>
              <a:rPr lang="en-US" sz="2700" b="1">
                <a:solidFill>
                  <a:srgbClr val="FFFFFF"/>
                </a:solidFill>
                <a:latin typeface="Arial Bold"/>
                <a:ea typeface="Arial Bold"/>
                <a:cs typeface="Arial Bold"/>
                <a:sym typeface="Arial Bold"/>
              </a:rPr>
              <a:t>Faculty Expertise</a:t>
            </a:r>
          </a:p>
          <a:p>
            <a:pPr marL="758631" lvl="2" indent="-252877" algn="l">
              <a:lnSpc>
                <a:spcPts val="2875"/>
              </a:lnSpc>
            </a:pPr>
            <a:endParaRPr lang="en-US" sz="2700" b="1">
              <a:solidFill>
                <a:srgbClr val="FFFFFF"/>
              </a:solidFill>
              <a:latin typeface="Arial Bold"/>
              <a:ea typeface="Arial Bold"/>
              <a:cs typeface="Arial Bold"/>
              <a:sym typeface="Arial Bold"/>
            </a:endParaRPr>
          </a:p>
          <a:p>
            <a:pPr marL="758631" lvl="2" indent="-252877" algn="l">
              <a:lnSpc>
                <a:spcPts val="2875"/>
              </a:lnSpc>
              <a:buFont typeface="Arial"/>
              <a:buChar char="⚬"/>
            </a:pPr>
            <a:r>
              <a:rPr lang="en-US" sz="2700" b="1">
                <a:solidFill>
                  <a:srgbClr val="FFFFFF"/>
                </a:solidFill>
                <a:latin typeface="Arial Bold"/>
                <a:ea typeface="Arial Bold"/>
                <a:cs typeface="Arial Bold"/>
                <a:sym typeface="Arial Bold"/>
              </a:rPr>
              <a:t>Student Organizations</a:t>
            </a:r>
          </a:p>
          <a:p>
            <a:pPr marL="758631" lvl="2" indent="-252877" algn="l">
              <a:lnSpc>
                <a:spcPts val="2875"/>
              </a:lnSpc>
            </a:pPr>
            <a:endParaRPr lang="en-US" sz="2700" b="1">
              <a:solidFill>
                <a:srgbClr val="FFFFFF"/>
              </a:solidFill>
              <a:latin typeface="Arial Bold"/>
              <a:ea typeface="Arial Bold"/>
              <a:cs typeface="Arial Bold"/>
              <a:sym typeface="Arial Bold"/>
            </a:endParaRPr>
          </a:p>
          <a:p>
            <a:pPr marL="758631" lvl="2" indent="-252877" algn="l">
              <a:lnSpc>
                <a:spcPts val="2875"/>
              </a:lnSpc>
              <a:buFont typeface="Arial"/>
              <a:buChar char="⚬"/>
            </a:pPr>
            <a:r>
              <a:rPr lang="en-US" sz="2700" b="1">
                <a:solidFill>
                  <a:srgbClr val="FFFFFF"/>
                </a:solidFill>
                <a:latin typeface="Arial Bold"/>
                <a:ea typeface="Arial Bold"/>
                <a:cs typeface="Arial Bold"/>
                <a:sym typeface="Arial Bold"/>
              </a:rPr>
              <a:t>Entrepreneurship Focus</a:t>
            </a:r>
          </a:p>
          <a:p>
            <a:pPr marL="758631" lvl="2" indent="-252877" algn="l">
              <a:lnSpc>
                <a:spcPts val="2875"/>
              </a:lnSpc>
            </a:pPr>
            <a:endParaRPr lang="en-US" sz="2700" b="1">
              <a:solidFill>
                <a:srgbClr val="FFFFFF"/>
              </a:solidFill>
              <a:latin typeface="Arial Bold"/>
              <a:ea typeface="Arial Bold"/>
              <a:cs typeface="Arial Bold"/>
              <a:sym typeface="Arial Bold"/>
            </a:endParaRPr>
          </a:p>
          <a:p>
            <a:pPr marL="758631" lvl="2" indent="-252877" algn="l">
              <a:lnSpc>
                <a:spcPts val="2875"/>
              </a:lnSpc>
              <a:buFont typeface="Arial"/>
              <a:buChar char="⚬"/>
            </a:pPr>
            <a:r>
              <a:rPr lang="en-US" sz="2700" b="1">
                <a:solidFill>
                  <a:srgbClr val="FFFFFF"/>
                </a:solidFill>
                <a:latin typeface="Arial Bold"/>
                <a:ea typeface="Arial Bold"/>
                <a:cs typeface="Arial Bold"/>
                <a:sym typeface="Arial Bold"/>
              </a:rPr>
              <a:t>Global Perspective</a:t>
            </a:r>
          </a:p>
          <a:p>
            <a:pPr marL="758631" lvl="2" indent="-252877" algn="l">
              <a:lnSpc>
                <a:spcPts val="2875"/>
              </a:lnSpc>
            </a:pPr>
            <a:endParaRPr lang="en-US" sz="2700" b="1">
              <a:solidFill>
                <a:srgbClr val="FFFFFF"/>
              </a:solidFill>
              <a:latin typeface="Arial Bold"/>
              <a:ea typeface="Arial Bold"/>
              <a:cs typeface="Arial Bold"/>
              <a:sym typeface="Arial Bold"/>
            </a:endParaRPr>
          </a:p>
          <a:p>
            <a:pPr marL="758631" lvl="2" indent="-252877" algn="l">
              <a:lnSpc>
                <a:spcPts val="2875"/>
              </a:lnSpc>
              <a:buFont typeface="Arial"/>
              <a:buChar char="⚬"/>
            </a:pPr>
            <a:r>
              <a:rPr lang="en-US" sz="2700" b="1">
                <a:solidFill>
                  <a:srgbClr val="FFFFFF"/>
                </a:solidFill>
                <a:latin typeface="Arial Bold"/>
                <a:ea typeface="Arial Bold"/>
                <a:cs typeface="Arial Bold"/>
                <a:sym typeface="Arial Bold"/>
              </a:rPr>
              <a:t>Student Success</a:t>
            </a:r>
          </a:p>
        </p:txBody>
      </p:sp>
      <p:sp>
        <p:nvSpPr>
          <p:cNvPr id="9" name="TextBox 9"/>
          <p:cNvSpPr txBox="1"/>
          <p:nvPr/>
        </p:nvSpPr>
        <p:spPr>
          <a:xfrm>
            <a:off x="2841542" y="7567388"/>
            <a:ext cx="11701530" cy="415938"/>
          </a:xfrm>
          <a:prstGeom prst="rect">
            <a:avLst/>
          </a:prstGeom>
        </p:spPr>
        <p:txBody>
          <a:bodyPr lIns="0" tIns="0" rIns="0" bIns="0" rtlCol="0" anchor="t">
            <a:spAutoFit/>
          </a:bodyPr>
          <a:lstStyle/>
          <a:p>
            <a:pPr algn="l">
              <a:lnSpc>
                <a:spcPts val="2875"/>
              </a:lnSpc>
            </a:pPr>
            <a:r>
              <a:rPr lang="en-US" sz="2500" b="1">
                <a:solidFill>
                  <a:srgbClr val="A4D65E"/>
                </a:solidFill>
                <a:latin typeface="Arial Bold"/>
                <a:ea typeface="Arial Bold"/>
                <a:cs typeface="Arial Bold"/>
                <a:sym typeface="Arial Bold"/>
              </a:rPr>
              <a:t>This could be YOU!</a:t>
            </a:r>
          </a:p>
        </p:txBody>
      </p:sp>
      <p:sp>
        <p:nvSpPr>
          <p:cNvPr id="10" name="TextBox 10"/>
          <p:cNvSpPr txBox="1"/>
          <p:nvPr/>
        </p:nvSpPr>
        <p:spPr>
          <a:xfrm>
            <a:off x="1799733" y="496961"/>
            <a:ext cx="13785148" cy="933450"/>
          </a:xfrm>
          <a:prstGeom prst="rect">
            <a:avLst/>
          </a:prstGeom>
        </p:spPr>
        <p:txBody>
          <a:bodyPr lIns="0" tIns="0" rIns="0" bIns="0" rtlCol="0" anchor="t">
            <a:spAutoFit/>
          </a:bodyPr>
          <a:lstStyle/>
          <a:p>
            <a:pPr algn="ctr">
              <a:lnSpc>
                <a:spcPts val="7200"/>
              </a:lnSpc>
            </a:pPr>
            <a:r>
              <a:rPr lang="en-US" sz="6000" b="1" dirty="0">
                <a:solidFill>
                  <a:srgbClr val="FFB81C"/>
                </a:solidFill>
                <a:latin typeface="Georgia" panose="02040502050405020303" pitchFamily="18" charset="0"/>
                <a:ea typeface="Transducer CPP Medium"/>
                <a:cs typeface="Transducer CPP Medium"/>
                <a:sym typeface="Transducer CPP Medium"/>
              </a:rPr>
              <a:t>Why choose CBA?</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4930170" y="4930170"/>
            <a:ext cx="10287000" cy="426660"/>
            <a:chOff x="0" y="0"/>
            <a:chExt cx="13716000" cy="568880"/>
          </a:xfrm>
        </p:grpSpPr>
        <p:sp>
          <p:nvSpPr>
            <p:cNvPr id="3" name="Freeform 3"/>
            <p:cNvSpPr/>
            <p:nvPr/>
          </p:nvSpPr>
          <p:spPr>
            <a:xfrm>
              <a:off x="0" y="0"/>
              <a:ext cx="13716000" cy="568833"/>
            </a:xfrm>
            <a:custGeom>
              <a:avLst/>
              <a:gdLst/>
              <a:ahLst/>
              <a:cxnLst/>
              <a:rect l="l" t="t" r="r" b="b"/>
              <a:pathLst>
                <a:path w="13716000" h="568833">
                  <a:moveTo>
                    <a:pt x="0" y="0"/>
                  </a:moveTo>
                  <a:lnTo>
                    <a:pt x="13716000" y="0"/>
                  </a:lnTo>
                  <a:lnTo>
                    <a:pt x="13716000" y="568833"/>
                  </a:lnTo>
                  <a:lnTo>
                    <a:pt x="0" y="568833"/>
                  </a:lnTo>
                  <a:lnTo>
                    <a:pt x="0" y="0"/>
                  </a:lnTo>
                  <a:close/>
                </a:path>
              </a:pathLst>
            </a:custGeom>
            <a:solidFill>
              <a:srgbClr val="000000">
                <a:alpha val="0"/>
              </a:srgbClr>
            </a:solidFill>
          </p:spPr>
          <p:txBody>
            <a:bodyPr/>
            <a:lstStyle/>
            <a:p>
              <a:endParaRPr lang="en-US"/>
            </a:p>
          </p:txBody>
        </p:sp>
      </p:grpSp>
      <p:grpSp>
        <p:nvGrpSpPr>
          <p:cNvPr id="4" name="Group 4"/>
          <p:cNvGrpSpPr/>
          <p:nvPr/>
        </p:nvGrpSpPr>
        <p:grpSpPr>
          <a:xfrm>
            <a:off x="995700" y="1661248"/>
            <a:ext cx="3581842" cy="3085482"/>
            <a:chOff x="0" y="0"/>
            <a:chExt cx="4775790" cy="4113976"/>
          </a:xfrm>
        </p:grpSpPr>
        <p:sp>
          <p:nvSpPr>
            <p:cNvPr id="5" name="Freeform 5"/>
            <p:cNvSpPr/>
            <p:nvPr/>
          </p:nvSpPr>
          <p:spPr>
            <a:xfrm>
              <a:off x="0" y="0"/>
              <a:ext cx="4775835" cy="4114038"/>
            </a:xfrm>
            <a:custGeom>
              <a:avLst/>
              <a:gdLst/>
              <a:ahLst/>
              <a:cxnLst/>
              <a:rect l="l" t="t" r="r" b="b"/>
              <a:pathLst>
                <a:path w="4775835" h="4114038">
                  <a:moveTo>
                    <a:pt x="0" y="0"/>
                  </a:moveTo>
                  <a:lnTo>
                    <a:pt x="4775835" y="0"/>
                  </a:lnTo>
                  <a:lnTo>
                    <a:pt x="4775835" y="4114038"/>
                  </a:lnTo>
                  <a:lnTo>
                    <a:pt x="0" y="4114038"/>
                  </a:lnTo>
                  <a:lnTo>
                    <a:pt x="0" y="0"/>
                  </a:lnTo>
                  <a:close/>
                </a:path>
              </a:pathLst>
            </a:custGeom>
            <a:blipFill>
              <a:blip r:embed="rId2"/>
              <a:stretch>
                <a:fillRect b="1"/>
              </a:stretch>
            </a:blipFill>
          </p:spPr>
          <p:txBody>
            <a:bodyPr/>
            <a:lstStyle/>
            <a:p>
              <a:endParaRPr lang="en-US"/>
            </a:p>
          </p:txBody>
        </p:sp>
      </p:grpSp>
      <p:sp>
        <p:nvSpPr>
          <p:cNvPr id="6" name="Freeform 6"/>
          <p:cNvSpPr/>
          <p:nvPr/>
        </p:nvSpPr>
        <p:spPr>
          <a:xfrm rot="-5400000">
            <a:off x="10329920" y="2500110"/>
            <a:ext cx="5143911" cy="10429868"/>
          </a:xfrm>
          <a:custGeom>
            <a:avLst/>
            <a:gdLst/>
            <a:ahLst/>
            <a:cxnLst/>
            <a:rect l="l" t="t" r="r" b="b"/>
            <a:pathLst>
              <a:path w="8761089" h="10429868">
                <a:moveTo>
                  <a:pt x="0" y="0"/>
                </a:moveTo>
                <a:lnTo>
                  <a:pt x="8761089" y="0"/>
                </a:lnTo>
                <a:lnTo>
                  <a:pt x="8761089" y="10429868"/>
                </a:lnTo>
                <a:lnTo>
                  <a:pt x="0" y="104298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5400000">
            <a:off x="2037670" y="3105419"/>
            <a:ext cx="5143911" cy="9219252"/>
          </a:xfrm>
          <a:custGeom>
            <a:avLst/>
            <a:gdLst/>
            <a:ahLst/>
            <a:cxnLst/>
            <a:rect l="l" t="t" r="r" b="b"/>
            <a:pathLst>
              <a:path w="7744172" h="9219252">
                <a:moveTo>
                  <a:pt x="0" y="0"/>
                </a:moveTo>
                <a:lnTo>
                  <a:pt x="7744172" y="0"/>
                </a:lnTo>
                <a:lnTo>
                  <a:pt x="7744172" y="9219252"/>
                </a:lnTo>
                <a:lnTo>
                  <a:pt x="0" y="92192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5559673" y="5516124"/>
            <a:ext cx="7745818" cy="3962671"/>
            <a:chOff x="0" y="0"/>
            <a:chExt cx="10327758" cy="5283562"/>
          </a:xfrm>
        </p:grpSpPr>
        <p:sp>
          <p:nvSpPr>
            <p:cNvPr id="9" name="Freeform 9"/>
            <p:cNvSpPr/>
            <p:nvPr/>
          </p:nvSpPr>
          <p:spPr>
            <a:xfrm>
              <a:off x="0" y="0"/>
              <a:ext cx="10327767" cy="5283581"/>
            </a:xfrm>
            <a:custGeom>
              <a:avLst/>
              <a:gdLst/>
              <a:ahLst/>
              <a:cxnLst/>
              <a:rect l="l" t="t" r="r" b="b"/>
              <a:pathLst>
                <a:path w="10327767" h="5283581">
                  <a:moveTo>
                    <a:pt x="0" y="0"/>
                  </a:moveTo>
                  <a:lnTo>
                    <a:pt x="10327767" y="0"/>
                  </a:lnTo>
                  <a:lnTo>
                    <a:pt x="10327767" y="5283581"/>
                  </a:lnTo>
                  <a:lnTo>
                    <a:pt x="0" y="5283581"/>
                  </a:lnTo>
                  <a:lnTo>
                    <a:pt x="0" y="0"/>
                  </a:lnTo>
                  <a:close/>
                </a:path>
              </a:pathLst>
            </a:custGeom>
            <a:blipFill>
              <a:blip r:embed="rId5"/>
              <a:stretch>
                <a:fillRect b="-7"/>
              </a:stretch>
            </a:blipFill>
          </p:spPr>
          <p:txBody>
            <a:bodyPr/>
            <a:lstStyle/>
            <a:p>
              <a:endParaRPr lang="en-US"/>
            </a:p>
          </p:txBody>
        </p:sp>
      </p:grpSp>
      <p:grpSp>
        <p:nvGrpSpPr>
          <p:cNvPr id="10" name="Group 10"/>
          <p:cNvGrpSpPr/>
          <p:nvPr/>
        </p:nvGrpSpPr>
        <p:grpSpPr>
          <a:xfrm>
            <a:off x="996506" y="5516124"/>
            <a:ext cx="3541245" cy="3877563"/>
            <a:chOff x="0" y="0"/>
            <a:chExt cx="4240978" cy="4643750"/>
          </a:xfrm>
        </p:grpSpPr>
        <p:sp>
          <p:nvSpPr>
            <p:cNvPr id="11" name="Freeform 11"/>
            <p:cNvSpPr/>
            <p:nvPr/>
          </p:nvSpPr>
          <p:spPr>
            <a:xfrm>
              <a:off x="0" y="0"/>
              <a:ext cx="4241038" cy="4643755"/>
            </a:xfrm>
            <a:custGeom>
              <a:avLst/>
              <a:gdLst/>
              <a:ahLst/>
              <a:cxnLst/>
              <a:rect l="l" t="t" r="r" b="b"/>
              <a:pathLst>
                <a:path w="4241038" h="4643755">
                  <a:moveTo>
                    <a:pt x="0" y="0"/>
                  </a:moveTo>
                  <a:lnTo>
                    <a:pt x="4241038" y="0"/>
                  </a:lnTo>
                  <a:lnTo>
                    <a:pt x="4241038" y="4643755"/>
                  </a:lnTo>
                  <a:lnTo>
                    <a:pt x="0" y="4643755"/>
                  </a:lnTo>
                  <a:lnTo>
                    <a:pt x="0" y="0"/>
                  </a:lnTo>
                  <a:close/>
                </a:path>
              </a:pathLst>
            </a:custGeom>
            <a:blipFill>
              <a:blip r:embed="rId6"/>
              <a:stretch>
                <a:fillRect r="1"/>
              </a:stretch>
            </a:blipFill>
          </p:spPr>
          <p:txBody>
            <a:bodyPr/>
            <a:lstStyle/>
            <a:p>
              <a:endParaRPr lang="en-US"/>
            </a:p>
          </p:txBody>
        </p:sp>
      </p:grpSp>
      <p:sp>
        <p:nvSpPr>
          <p:cNvPr id="12" name="Freeform 12"/>
          <p:cNvSpPr/>
          <p:nvPr/>
        </p:nvSpPr>
        <p:spPr>
          <a:xfrm>
            <a:off x="16005217" y="2098699"/>
            <a:ext cx="1910709" cy="1910709"/>
          </a:xfrm>
          <a:custGeom>
            <a:avLst/>
            <a:gdLst/>
            <a:ahLst/>
            <a:cxnLst/>
            <a:rect l="l" t="t" r="r" b="b"/>
            <a:pathLst>
              <a:path w="1910709" h="1910709">
                <a:moveTo>
                  <a:pt x="0" y="0"/>
                </a:moveTo>
                <a:lnTo>
                  <a:pt x="1910709" y="0"/>
                </a:lnTo>
                <a:lnTo>
                  <a:pt x="1910709" y="1910709"/>
                </a:lnTo>
                <a:lnTo>
                  <a:pt x="0" y="19107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3" name="Group 13"/>
          <p:cNvGrpSpPr/>
          <p:nvPr/>
        </p:nvGrpSpPr>
        <p:grpSpPr>
          <a:xfrm>
            <a:off x="17190458" y="3127399"/>
            <a:ext cx="882009" cy="882009"/>
            <a:chOff x="0" y="0"/>
            <a:chExt cx="232299" cy="232299"/>
          </a:xfrm>
        </p:grpSpPr>
        <p:sp>
          <p:nvSpPr>
            <p:cNvPr id="14" name="Freeform 14"/>
            <p:cNvSpPr/>
            <p:nvPr/>
          </p:nvSpPr>
          <p:spPr>
            <a:xfrm>
              <a:off x="0" y="0"/>
              <a:ext cx="232299" cy="232299"/>
            </a:xfrm>
            <a:custGeom>
              <a:avLst/>
              <a:gdLst/>
              <a:ahLst/>
              <a:cxnLst/>
              <a:rect l="l" t="t" r="r" b="b"/>
              <a:pathLst>
                <a:path w="232299" h="232299">
                  <a:moveTo>
                    <a:pt x="0" y="0"/>
                  </a:moveTo>
                  <a:lnTo>
                    <a:pt x="232299" y="0"/>
                  </a:lnTo>
                  <a:lnTo>
                    <a:pt x="232299" y="232299"/>
                  </a:lnTo>
                  <a:lnTo>
                    <a:pt x="0" y="232299"/>
                  </a:lnTo>
                  <a:close/>
                </a:path>
              </a:pathLst>
            </a:custGeom>
            <a:solidFill>
              <a:srgbClr val="FFB81C"/>
            </a:solidFill>
          </p:spPr>
          <p:txBody>
            <a:bodyPr/>
            <a:lstStyle/>
            <a:p>
              <a:endParaRPr lang="en-US"/>
            </a:p>
          </p:txBody>
        </p:sp>
        <p:sp>
          <p:nvSpPr>
            <p:cNvPr id="15" name="TextBox 15"/>
            <p:cNvSpPr txBox="1"/>
            <p:nvPr/>
          </p:nvSpPr>
          <p:spPr>
            <a:xfrm>
              <a:off x="0" y="-66675"/>
              <a:ext cx="232299" cy="298974"/>
            </a:xfrm>
            <a:prstGeom prst="rect">
              <a:avLst/>
            </a:prstGeom>
          </p:spPr>
          <p:txBody>
            <a:bodyPr lIns="50800" tIns="50800" rIns="50800" bIns="50800" rtlCol="0" anchor="ctr"/>
            <a:lstStyle/>
            <a:p>
              <a:pPr algn="ctr">
                <a:lnSpc>
                  <a:spcPts val="2380"/>
                </a:lnSpc>
              </a:pPr>
              <a:endParaRPr/>
            </a:p>
          </p:txBody>
        </p:sp>
      </p:grpSp>
      <p:grpSp>
        <p:nvGrpSpPr>
          <p:cNvPr id="16" name="Group 16"/>
          <p:cNvGrpSpPr/>
          <p:nvPr/>
        </p:nvGrpSpPr>
        <p:grpSpPr>
          <a:xfrm>
            <a:off x="17062610" y="3812718"/>
            <a:ext cx="393379" cy="393379"/>
            <a:chOff x="0" y="0"/>
            <a:chExt cx="103606" cy="103606"/>
          </a:xfrm>
        </p:grpSpPr>
        <p:sp>
          <p:nvSpPr>
            <p:cNvPr id="17" name="Freeform 17"/>
            <p:cNvSpPr/>
            <p:nvPr/>
          </p:nvSpPr>
          <p:spPr>
            <a:xfrm>
              <a:off x="0" y="0"/>
              <a:ext cx="103606" cy="103606"/>
            </a:xfrm>
            <a:custGeom>
              <a:avLst/>
              <a:gdLst/>
              <a:ahLst/>
              <a:cxnLst/>
              <a:rect l="l" t="t" r="r" b="b"/>
              <a:pathLst>
                <a:path w="103606" h="103606">
                  <a:moveTo>
                    <a:pt x="0" y="0"/>
                  </a:moveTo>
                  <a:lnTo>
                    <a:pt x="103606" y="0"/>
                  </a:lnTo>
                  <a:lnTo>
                    <a:pt x="103606" y="103606"/>
                  </a:lnTo>
                  <a:lnTo>
                    <a:pt x="0" y="103606"/>
                  </a:lnTo>
                  <a:close/>
                </a:path>
              </a:pathLst>
            </a:custGeom>
            <a:solidFill>
              <a:srgbClr val="B52B4C"/>
            </a:solidFill>
          </p:spPr>
          <p:txBody>
            <a:bodyPr/>
            <a:lstStyle/>
            <a:p>
              <a:endParaRPr lang="en-US"/>
            </a:p>
          </p:txBody>
        </p:sp>
        <p:sp>
          <p:nvSpPr>
            <p:cNvPr id="18" name="TextBox 18"/>
            <p:cNvSpPr txBox="1"/>
            <p:nvPr/>
          </p:nvSpPr>
          <p:spPr>
            <a:xfrm>
              <a:off x="0" y="-66675"/>
              <a:ext cx="103606" cy="170281"/>
            </a:xfrm>
            <a:prstGeom prst="rect">
              <a:avLst/>
            </a:prstGeom>
          </p:spPr>
          <p:txBody>
            <a:bodyPr lIns="50800" tIns="50800" rIns="50800" bIns="50800" rtlCol="0" anchor="ctr"/>
            <a:lstStyle/>
            <a:p>
              <a:pPr algn="ctr">
                <a:lnSpc>
                  <a:spcPts val="2380"/>
                </a:lnSpc>
              </a:pPr>
              <a:endParaRPr/>
            </a:p>
          </p:txBody>
        </p:sp>
      </p:grpSp>
      <p:sp>
        <p:nvSpPr>
          <p:cNvPr id="19" name="Freeform 19"/>
          <p:cNvSpPr/>
          <p:nvPr/>
        </p:nvSpPr>
        <p:spPr>
          <a:xfrm>
            <a:off x="16663105" y="8694346"/>
            <a:ext cx="1487968" cy="1398690"/>
          </a:xfrm>
          <a:custGeom>
            <a:avLst/>
            <a:gdLst/>
            <a:ahLst/>
            <a:cxnLst/>
            <a:rect l="l" t="t" r="r" b="b"/>
            <a:pathLst>
              <a:path w="1487968" h="1398690">
                <a:moveTo>
                  <a:pt x="0" y="0"/>
                </a:moveTo>
                <a:lnTo>
                  <a:pt x="1487969" y="0"/>
                </a:lnTo>
                <a:lnTo>
                  <a:pt x="1487969" y="1398690"/>
                </a:lnTo>
                <a:lnTo>
                  <a:pt x="0" y="13986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20"/>
          <p:cNvSpPr/>
          <p:nvPr/>
        </p:nvSpPr>
        <p:spPr>
          <a:xfrm>
            <a:off x="13603956" y="5645200"/>
            <a:ext cx="3655344" cy="3704519"/>
          </a:xfrm>
          <a:custGeom>
            <a:avLst/>
            <a:gdLst/>
            <a:ahLst/>
            <a:cxnLst/>
            <a:rect l="l" t="t" r="r" b="b"/>
            <a:pathLst>
              <a:path w="3655344" h="3704519">
                <a:moveTo>
                  <a:pt x="0" y="0"/>
                </a:moveTo>
                <a:lnTo>
                  <a:pt x="3655344" y="0"/>
                </a:lnTo>
                <a:lnTo>
                  <a:pt x="3655344" y="3704519"/>
                </a:lnTo>
                <a:lnTo>
                  <a:pt x="0" y="3704519"/>
                </a:lnTo>
                <a:lnTo>
                  <a:pt x="0" y="0"/>
                </a:lnTo>
                <a:close/>
              </a:path>
            </a:pathLst>
          </a:custGeom>
          <a:blipFill>
            <a:blip r:embed="rId11"/>
            <a:stretch>
              <a:fillRect/>
            </a:stretch>
          </a:blipFill>
        </p:spPr>
        <p:txBody>
          <a:bodyPr/>
          <a:lstStyle/>
          <a:p>
            <a:endParaRPr lang="en-US"/>
          </a:p>
        </p:txBody>
      </p:sp>
      <p:sp>
        <p:nvSpPr>
          <p:cNvPr id="21" name="TextBox 21"/>
          <p:cNvSpPr txBox="1"/>
          <p:nvPr/>
        </p:nvSpPr>
        <p:spPr>
          <a:xfrm>
            <a:off x="1512801" y="590550"/>
            <a:ext cx="14743189" cy="833626"/>
          </a:xfrm>
          <a:prstGeom prst="rect">
            <a:avLst/>
          </a:prstGeom>
        </p:spPr>
        <p:txBody>
          <a:bodyPr lIns="0" tIns="0" rIns="0" bIns="0" rtlCol="0" anchor="t">
            <a:spAutoFit/>
          </a:bodyPr>
          <a:lstStyle/>
          <a:p>
            <a:pPr algn="l">
              <a:lnSpc>
                <a:spcPts val="6960"/>
              </a:lnSpc>
            </a:pPr>
            <a:r>
              <a:rPr lang="en-US" sz="5400" b="1" dirty="0">
                <a:solidFill>
                  <a:srgbClr val="404040"/>
                </a:solidFill>
                <a:latin typeface="Georgia" panose="02040502050405020303" pitchFamily="18" charset="0"/>
                <a:ea typeface="Transducer CPP Medium"/>
                <a:cs typeface="Transducer CPP Medium"/>
                <a:sym typeface="Transducer CPP Medium"/>
              </a:rPr>
              <a:t>Accreditation &amp; Rankings </a:t>
            </a:r>
          </a:p>
        </p:txBody>
      </p:sp>
      <p:sp>
        <p:nvSpPr>
          <p:cNvPr id="22" name="TextBox 22"/>
          <p:cNvSpPr txBox="1"/>
          <p:nvPr/>
        </p:nvSpPr>
        <p:spPr>
          <a:xfrm>
            <a:off x="5302470" y="2278265"/>
            <a:ext cx="9981876" cy="2514600"/>
          </a:xfrm>
          <a:prstGeom prst="rect">
            <a:avLst/>
          </a:prstGeom>
        </p:spPr>
        <p:txBody>
          <a:bodyPr lIns="0" tIns="0" rIns="0" bIns="0" rtlCol="0" anchor="t">
            <a:spAutoFit/>
          </a:bodyPr>
          <a:lstStyle/>
          <a:p>
            <a:pPr algn="l">
              <a:lnSpc>
                <a:spcPts val="3240"/>
              </a:lnSpc>
            </a:pPr>
            <a:endParaRPr dirty="0"/>
          </a:p>
          <a:p>
            <a:pPr algn="l">
              <a:lnSpc>
                <a:spcPts val="3240"/>
              </a:lnSpc>
            </a:pPr>
            <a:endParaRPr dirty="0"/>
          </a:p>
          <a:p>
            <a:pPr algn="l">
              <a:lnSpc>
                <a:spcPts val="3240"/>
              </a:lnSpc>
            </a:pPr>
            <a:r>
              <a:rPr lang="en-US" sz="2700" dirty="0">
                <a:solidFill>
                  <a:srgbClr val="000000"/>
                </a:solidFill>
                <a:latin typeface="Arial"/>
                <a:ea typeface="Arial"/>
                <a:cs typeface="Arial"/>
                <a:sym typeface="Arial"/>
              </a:rPr>
              <a:t>AACSB-accredited business schools have high employability, degree satisfaction, and career advancement rates (according to AACSB, based on information collected independently by </a:t>
            </a:r>
            <a:r>
              <a:rPr lang="en-US" sz="2700" u="sng" dirty="0">
                <a:solidFill>
                  <a:srgbClr val="0563C1"/>
                </a:solidFill>
                <a:latin typeface="Arial"/>
                <a:ea typeface="Arial"/>
                <a:cs typeface="Arial"/>
                <a:sym typeface="Arial"/>
                <a:hlinkClick r:id="rId12" tooltip="http://www.gmac.com/"/>
              </a:rPr>
              <a:t>GMAC®</a:t>
            </a:r>
            <a:r>
              <a:rPr lang="en-US" sz="2700" dirty="0">
                <a:solidFill>
                  <a:srgbClr val="000000"/>
                </a:solidFill>
                <a:latin typeface="Arial"/>
                <a:ea typeface="Arial"/>
                <a:cs typeface="Arial"/>
                <a:sym typeface="Arial"/>
              </a:rPr>
              <a:t>, </a:t>
            </a:r>
            <a:r>
              <a:rPr lang="en-US" sz="2700" u="sng" dirty="0">
                <a:solidFill>
                  <a:srgbClr val="0563C1"/>
                </a:solidFill>
                <a:latin typeface="Arial"/>
                <a:ea typeface="Arial"/>
                <a:cs typeface="Arial"/>
                <a:sym typeface="Arial"/>
                <a:hlinkClick r:id="rId13" tooltip="https://www.nasba.org/"/>
              </a:rPr>
              <a:t>NASBA</a:t>
            </a:r>
            <a:r>
              <a:rPr lang="en-US" sz="2700" dirty="0">
                <a:solidFill>
                  <a:srgbClr val="000000"/>
                </a:solidFill>
                <a:latin typeface="Arial"/>
                <a:ea typeface="Arial"/>
                <a:cs typeface="Arial"/>
                <a:sym typeface="Arial"/>
              </a:rPr>
              <a:t>, and </a:t>
            </a:r>
            <a:r>
              <a:rPr lang="en-US" sz="2700" u="sng" dirty="0">
                <a:solidFill>
                  <a:srgbClr val="0563C1"/>
                </a:solidFill>
                <a:latin typeface="Arial"/>
                <a:ea typeface="Arial"/>
                <a:cs typeface="Arial"/>
                <a:sym typeface="Arial"/>
                <a:hlinkClick r:id="rId14" tooltip="http://www.aacsb.edu/"/>
              </a:rPr>
              <a:t>AACSB International</a:t>
            </a:r>
            <a:r>
              <a:rPr lang="en-US" sz="2700" dirty="0">
                <a:solidFill>
                  <a:srgbClr val="000000"/>
                </a:solidFill>
                <a:latin typeface="Arial"/>
                <a:ea typeface="Arial"/>
                <a:cs typeface="Arial"/>
                <a:sym typeface="Arial"/>
              </a:rPr>
              <a:t>)</a:t>
            </a:r>
          </a:p>
        </p:txBody>
      </p:sp>
      <p:sp>
        <p:nvSpPr>
          <p:cNvPr id="23" name="TextBox 23"/>
          <p:cNvSpPr txBox="1"/>
          <p:nvPr/>
        </p:nvSpPr>
        <p:spPr>
          <a:xfrm>
            <a:off x="5339430" y="1856626"/>
            <a:ext cx="9981876" cy="876300"/>
          </a:xfrm>
          <a:prstGeom prst="rect">
            <a:avLst/>
          </a:prstGeom>
        </p:spPr>
        <p:txBody>
          <a:bodyPr lIns="0" tIns="0" rIns="0" bIns="0" rtlCol="0" anchor="t">
            <a:spAutoFit/>
          </a:bodyPr>
          <a:lstStyle/>
          <a:p>
            <a:pPr algn="l">
              <a:lnSpc>
                <a:spcPts val="3240"/>
              </a:lnSpc>
            </a:pPr>
            <a:r>
              <a:rPr lang="en-US" sz="2700" spc="-2" dirty="0">
                <a:solidFill>
                  <a:srgbClr val="000000"/>
                </a:solidFill>
                <a:latin typeface="Arial"/>
                <a:ea typeface="Arial"/>
                <a:cs typeface="Arial"/>
                <a:sym typeface="Arial"/>
              </a:rPr>
              <a:t>AACSB graduates are sought by top, global organizations that only recruit from AACSB-accredited schools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B81C">
                <a:alpha val="100000"/>
              </a:srgbClr>
            </a:gs>
            <a:gs pos="100000">
              <a:srgbClr val="A4D65E">
                <a:alpha val="100000"/>
              </a:srgbClr>
            </a:gs>
          </a:gsLst>
          <a:lin ang="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4930170" y="4930170"/>
            <a:ext cx="10287000" cy="426660"/>
            <a:chOff x="0" y="0"/>
            <a:chExt cx="13716000" cy="568880"/>
          </a:xfrm>
        </p:grpSpPr>
        <p:sp>
          <p:nvSpPr>
            <p:cNvPr id="3" name="Freeform 3"/>
            <p:cNvSpPr/>
            <p:nvPr/>
          </p:nvSpPr>
          <p:spPr>
            <a:xfrm>
              <a:off x="0" y="0"/>
              <a:ext cx="13716000" cy="568833"/>
            </a:xfrm>
            <a:custGeom>
              <a:avLst/>
              <a:gdLst/>
              <a:ahLst/>
              <a:cxnLst/>
              <a:rect l="l" t="t" r="r" b="b"/>
              <a:pathLst>
                <a:path w="13716000" h="568833">
                  <a:moveTo>
                    <a:pt x="0" y="0"/>
                  </a:moveTo>
                  <a:lnTo>
                    <a:pt x="13716000" y="0"/>
                  </a:lnTo>
                  <a:lnTo>
                    <a:pt x="13716000" y="568833"/>
                  </a:lnTo>
                  <a:lnTo>
                    <a:pt x="0" y="568833"/>
                  </a:lnTo>
                  <a:lnTo>
                    <a:pt x="0" y="0"/>
                  </a:lnTo>
                  <a:close/>
                </a:path>
              </a:pathLst>
            </a:custGeom>
            <a:solidFill>
              <a:srgbClr val="000000">
                <a:alpha val="0"/>
              </a:srgbClr>
            </a:solidFill>
          </p:spPr>
          <p:txBody>
            <a:bodyPr/>
            <a:lstStyle/>
            <a:p>
              <a:endParaRPr lang="en-US"/>
            </a:p>
          </p:txBody>
        </p:sp>
      </p:grpSp>
      <p:sp>
        <p:nvSpPr>
          <p:cNvPr id="4" name="Freeform 4"/>
          <p:cNvSpPr/>
          <p:nvPr/>
        </p:nvSpPr>
        <p:spPr>
          <a:xfrm>
            <a:off x="16306800" y="8267700"/>
            <a:ext cx="1700946" cy="1598889"/>
          </a:xfrm>
          <a:custGeom>
            <a:avLst/>
            <a:gdLst/>
            <a:ahLst/>
            <a:cxnLst/>
            <a:rect l="l" t="t" r="r" b="b"/>
            <a:pathLst>
              <a:path w="1700946" h="1598889">
                <a:moveTo>
                  <a:pt x="0" y="0"/>
                </a:moveTo>
                <a:lnTo>
                  <a:pt x="1700946" y="0"/>
                </a:lnTo>
                <a:lnTo>
                  <a:pt x="1700946" y="1598890"/>
                </a:lnTo>
                <a:lnTo>
                  <a:pt x="0" y="15988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406572" y="240985"/>
            <a:ext cx="10879711" cy="2195724"/>
          </a:xfrm>
          <a:custGeom>
            <a:avLst/>
            <a:gdLst/>
            <a:ahLst/>
            <a:cxnLst/>
            <a:rect l="l" t="t" r="r" b="b"/>
            <a:pathLst>
              <a:path w="10879711" h="2195724">
                <a:moveTo>
                  <a:pt x="0" y="0"/>
                </a:moveTo>
                <a:lnTo>
                  <a:pt x="10879711" y="0"/>
                </a:lnTo>
                <a:lnTo>
                  <a:pt x="10879711" y="2195724"/>
                </a:lnTo>
                <a:lnTo>
                  <a:pt x="0" y="2195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802931" y="3895974"/>
            <a:ext cx="10127170" cy="4215834"/>
          </a:xfrm>
          <a:prstGeom prst="rect">
            <a:avLst/>
          </a:prstGeom>
        </p:spPr>
        <p:txBody>
          <a:bodyPr lIns="0" tIns="0" rIns="0" bIns="0" rtlCol="0" anchor="t">
            <a:spAutoFit/>
          </a:bodyPr>
          <a:lstStyle/>
          <a:p>
            <a:pPr algn="l">
              <a:lnSpc>
                <a:spcPts val="3157"/>
              </a:lnSpc>
            </a:pPr>
            <a:r>
              <a:rPr lang="en-US" sz="2899" b="1" dirty="0">
                <a:solidFill>
                  <a:srgbClr val="FFFFFF"/>
                </a:solidFill>
                <a:latin typeface="Arial Bold"/>
                <a:ea typeface="Arial Bold"/>
                <a:cs typeface="Arial Bold"/>
                <a:sym typeface="Arial Bold"/>
              </a:rPr>
              <a:t>Options Include:</a:t>
            </a:r>
          </a:p>
          <a:p>
            <a:pPr algn="l">
              <a:lnSpc>
                <a:spcPts val="3157"/>
              </a:lnSpc>
            </a:pPr>
            <a:endParaRPr lang="en-US" sz="2899" b="1" dirty="0">
              <a:solidFill>
                <a:srgbClr val="FFFFFF"/>
              </a:solidFill>
              <a:latin typeface="Arial Bold"/>
              <a:ea typeface="Arial Bold"/>
              <a:cs typeface="Arial Bold"/>
              <a:sym typeface="Arial Bold"/>
            </a:endParaRPr>
          </a:p>
          <a:p>
            <a:pPr marL="647698" lvl="1" indent="-323849" algn="l">
              <a:lnSpc>
                <a:spcPts val="3266"/>
              </a:lnSpc>
              <a:buFont typeface="Arial"/>
              <a:buChar char="•"/>
            </a:pPr>
            <a:r>
              <a:rPr lang="en-US" sz="2999" b="1" dirty="0">
                <a:solidFill>
                  <a:srgbClr val="FFFFFF"/>
                </a:solidFill>
                <a:latin typeface="Arial Bold"/>
                <a:ea typeface="Arial Bold"/>
                <a:cs typeface="Arial Bold"/>
                <a:sym typeface="Arial Bold"/>
              </a:rPr>
              <a:t>Accounting</a:t>
            </a:r>
          </a:p>
          <a:p>
            <a:pPr marL="647698" lvl="1" indent="-323849" algn="l">
              <a:lnSpc>
                <a:spcPts val="3266"/>
              </a:lnSpc>
              <a:buFont typeface="Arial"/>
              <a:buChar char="•"/>
            </a:pPr>
            <a:r>
              <a:rPr lang="en-US" sz="2999" b="1" dirty="0">
                <a:solidFill>
                  <a:srgbClr val="FFFFFF"/>
                </a:solidFill>
                <a:latin typeface="Arial Bold"/>
                <a:ea typeface="Arial Bold"/>
                <a:cs typeface="Arial Bold"/>
                <a:sym typeface="Arial Bold"/>
              </a:rPr>
              <a:t>Computer Information Systems</a:t>
            </a:r>
          </a:p>
          <a:p>
            <a:pPr marL="647698" lvl="1" indent="-323849" algn="l">
              <a:lnSpc>
                <a:spcPts val="3266"/>
              </a:lnSpc>
              <a:buFont typeface="Arial"/>
              <a:buChar char="•"/>
            </a:pPr>
            <a:r>
              <a:rPr lang="en-US" sz="2999" b="1" dirty="0">
                <a:solidFill>
                  <a:srgbClr val="FFFFFF"/>
                </a:solidFill>
                <a:latin typeface="Arial Bold"/>
                <a:ea typeface="Arial Bold"/>
                <a:cs typeface="Arial Bold"/>
                <a:sym typeface="Arial Bold"/>
              </a:rPr>
              <a:t>E-Business</a:t>
            </a:r>
          </a:p>
          <a:p>
            <a:pPr marL="647698" lvl="1" indent="-323849" algn="l">
              <a:lnSpc>
                <a:spcPts val="3266"/>
              </a:lnSpc>
              <a:buFont typeface="Arial"/>
              <a:buChar char="•"/>
            </a:pPr>
            <a:r>
              <a:rPr lang="en-US" sz="2999" b="1" dirty="0">
                <a:solidFill>
                  <a:srgbClr val="FFFFFF"/>
                </a:solidFill>
                <a:latin typeface="Arial Bold"/>
                <a:ea typeface="Arial Bold"/>
                <a:cs typeface="Arial Bold"/>
                <a:sym typeface="Arial Bold"/>
              </a:rPr>
              <a:t>Finance, Real Estate, and Law </a:t>
            </a:r>
          </a:p>
          <a:p>
            <a:pPr marL="647698" lvl="1" indent="-323849" algn="l">
              <a:lnSpc>
                <a:spcPts val="3266"/>
              </a:lnSpc>
              <a:buFont typeface="Arial"/>
              <a:buChar char="•"/>
            </a:pPr>
            <a:r>
              <a:rPr lang="en-US" sz="2999" b="1" dirty="0">
                <a:solidFill>
                  <a:srgbClr val="FFFFFF"/>
                </a:solidFill>
                <a:latin typeface="Arial Bold"/>
                <a:ea typeface="Arial Bold"/>
                <a:cs typeface="Arial Bold"/>
                <a:sym typeface="Arial Bold"/>
              </a:rPr>
              <a:t>Marketing Management</a:t>
            </a:r>
          </a:p>
          <a:p>
            <a:pPr marL="647698" lvl="1" indent="-323849" algn="l">
              <a:lnSpc>
                <a:spcPts val="3266"/>
              </a:lnSpc>
              <a:buFont typeface="Arial"/>
              <a:buChar char="•"/>
            </a:pPr>
            <a:r>
              <a:rPr lang="en-US" sz="2999" b="1" dirty="0">
                <a:solidFill>
                  <a:srgbClr val="FFFFFF"/>
                </a:solidFill>
                <a:latin typeface="Arial Bold"/>
                <a:ea typeface="Arial Bold"/>
                <a:cs typeface="Arial Bold"/>
                <a:sym typeface="Arial Bold"/>
              </a:rPr>
              <a:t>International Business</a:t>
            </a:r>
          </a:p>
          <a:p>
            <a:pPr marL="647698" lvl="1" indent="-323849" algn="l">
              <a:lnSpc>
                <a:spcPts val="3266"/>
              </a:lnSpc>
              <a:buFont typeface="Arial"/>
              <a:buChar char="•"/>
            </a:pPr>
            <a:r>
              <a:rPr lang="en-US" sz="2999" b="1" dirty="0">
                <a:solidFill>
                  <a:srgbClr val="FFFFFF"/>
                </a:solidFill>
                <a:latin typeface="Arial Bold"/>
                <a:ea typeface="Arial Bold"/>
                <a:cs typeface="Arial Bold"/>
                <a:sym typeface="Arial Bold"/>
              </a:rPr>
              <a:t>Management and Human Resources</a:t>
            </a:r>
          </a:p>
          <a:p>
            <a:pPr marL="647698" lvl="1" indent="-323849" algn="l">
              <a:lnSpc>
                <a:spcPts val="3266"/>
              </a:lnSpc>
              <a:buFont typeface="Arial"/>
              <a:buChar char="•"/>
            </a:pPr>
            <a:r>
              <a:rPr lang="en-US" sz="2999" b="1" dirty="0">
                <a:solidFill>
                  <a:srgbClr val="FFFFFF"/>
                </a:solidFill>
                <a:latin typeface="Arial Bold"/>
                <a:ea typeface="Arial Bold"/>
                <a:cs typeface="Arial Bold"/>
                <a:sym typeface="Arial Bold"/>
              </a:rPr>
              <a:t>Technology and Operations Management</a:t>
            </a:r>
          </a:p>
        </p:txBody>
      </p:sp>
      <p:sp>
        <p:nvSpPr>
          <p:cNvPr id="8" name="TextBox 8"/>
          <p:cNvSpPr txBox="1"/>
          <p:nvPr/>
        </p:nvSpPr>
        <p:spPr>
          <a:xfrm>
            <a:off x="1306305" y="420411"/>
            <a:ext cx="15675389" cy="1171575"/>
          </a:xfrm>
          <a:prstGeom prst="rect">
            <a:avLst/>
          </a:prstGeom>
        </p:spPr>
        <p:txBody>
          <a:bodyPr lIns="0" tIns="0" rIns="0" bIns="0" rtlCol="0" anchor="t">
            <a:spAutoFit/>
          </a:bodyPr>
          <a:lstStyle/>
          <a:p>
            <a:pPr algn="l">
              <a:lnSpc>
                <a:spcPts val="9240"/>
              </a:lnSpc>
            </a:pPr>
            <a:r>
              <a:rPr lang="en-US" sz="7700" b="1" dirty="0">
                <a:solidFill>
                  <a:srgbClr val="005030"/>
                </a:solidFill>
                <a:latin typeface="Georgia" panose="02040502050405020303" pitchFamily="18" charset="0"/>
                <a:ea typeface="Transducer CPP Medium"/>
                <a:cs typeface="Transducer CPP Medium"/>
                <a:sym typeface="Transducer CPP Medium"/>
              </a:rPr>
              <a:t>Academic Degrees</a:t>
            </a:r>
          </a:p>
        </p:txBody>
      </p:sp>
      <p:sp>
        <p:nvSpPr>
          <p:cNvPr id="9" name="TextBox 9"/>
          <p:cNvSpPr txBox="1"/>
          <p:nvPr/>
        </p:nvSpPr>
        <p:spPr>
          <a:xfrm>
            <a:off x="802931" y="2691029"/>
            <a:ext cx="10595297" cy="648254"/>
          </a:xfrm>
          <a:prstGeom prst="rect">
            <a:avLst/>
          </a:prstGeom>
        </p:spPr>
        <p:txBody>
          <a:bodyPr wrap="square" lIns="0" tIns="0" rIns="0" bIns="0" rtlCol="0" anchor="t">
            <a:spAutoFit/>
          </a:bodyPr>
          <a:lstStyle/>
          <a:p>
            <a:pPr>
              <a:lnSpc>
                <a:spcPts val="5320"/>
              </a:lnSpc>
              <a:spcBef>
                <a:spcPct val="0"/>
              </a:spcBef>
            </a:pPr>
            <a:r>
              <a:rPr lang="en-US" sz="3600" b="1" dirty="0">
                <a:solidFill>
                  <a:srgbClr val="005030"/>
                </a:solidFill>
                <a:latin typeface="Arial Bold"/>
                <a:ea typeface="Arial Bold"/>
                <a:cs typeface="Arial Bold"/>
                <a:sym typeface="Arial Bold"/>
              </a:rPr>
              <a:t>Bachelor of Science in Business Administration </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B81C">
                <a:alpha val="100000"/>
              </a:srgbClr>
            </a:gs>
            <a:gs pos="100000">
              <a:srgbClr val="A4D65E">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609600" y="2933700"/>
            <a:ext cx="9178552" cy="6159722"/>
          </a:xfrm>
          <a:prstGeom prst="rect">
            <a:avLst/>
          </a:prstGeom>
        </p:spPr>
        <p:txBody>
          <a:bodyPr lIns="0" tIns="0" rIns="0" bIns="0" rtlCol="0" anchor="t">
            <a:spAutoFit/>
          </a:bodyPr>
          <a:lstStyle/>
          <a:p>
            <a:pPr algn="l">
              <a:lnSpc>
                <a:spcPts val="4135"/>
              </a:lnSpc>
            </a:pPr>
            <a:r>
              <a:rPr lang="en-US" sz="3799" b="1" dirty="0">
                <a:solidFill>
                  <a:srgbClr val="028442"/>
                </a:solidFill>
                <a:latin typeface="Helvetica Bold"/>
                <a:ea typeface="Helvetica Bold"/>
                <a:cs typeface="Helvetica Bold"/>
                <a:sym typeface="Helvetica Bold"/>
              </a:rPr>
              <a:t>   </a:t>
            </a:r>
            <a:r>
              <a:rPr lang="en-US" sz="3799" b="1" dirty="0">
                <a:solidFill>
                  <a:srgbClr val="005030"/>
                </a:solidFill>
                <a:latin typeface="Helvetica Bold"/>
                <a:ea typeface="Helvetica Bold"/>
                <a:cs typeface="Helvetica Bold"/>
                <a:sym typeface="Helvetica Bold"/>
              </a:rPr>
              <a:t>Master’s Degrees</a:t>
            </a:r>
          </a:p>
          <a:p>
            <a:pPr algn="l">
              <a:lnSpc>
                <a:spcPts val="2720"/>
              </a:lnSpc>
            </a:pPr>
            <a:endParaRPr lang="en-US" sz="3799" b="1" dirty="0">
              <a:solidFill>
                <a:srgbClr val="005030"/>
              </a:solidFill>
              <a:latin typeface="Helvetica Bold"/>
              <a:ea typeface="Helvetica Bold"/>
              <a:cs typeface="Helvetica Bold"/>
              <a:sym typeface="Helvetica Bold"/>
            </a:endParaRPr>
          </a:p>
          <a:p>
            <a:pPr marL="647698" lvl="1" indent="-323849" algn="l">
              <a:lnSpc>
                <a:spcPts val="3263"/>
              </a:lnSpc>
              <a:buFont typeface="Arial"/>
              <a:buChar char="•"/>
            </a:pPr>
            <a:r>
              <a:rPr lang="en-US" sz="2999" b="1" dirty="0">
                <a:solidFill>
                  <a:srgbClr val="FFFFFF"/>
                </a:solidFill>
                <a:latin typeface="Helvetica Bold"/>
                <a:ea typeface="Helvetica Bold"/>
                <a:cs typeface="Helvetica Bold"/>
                <a:sym typeface="Helvetica Bold"/>
              </a:rPr>
              <a:t>Master of Business Administration (MBA)</a:t>
            </a:r>
          </a:p>
          <a:p>
            <a:pPr marL="647698" lvl="1" indent="-323849" algn="l">
              <a:lnSpc>
                <a:spcPts val="3264"/>
              </a:lnSpc>
              <a:buFont typeface="Arial"/>
              <a:buChar char="•"/>
            </a:pPr>
            <a:r>
              <a:rPr lang="en-US" sz="2999" b="1" dirty="0">
                <a:solidFill>
                  <a:srgbClr val="FFFFFF"/>
                </a:solidFill>
                <a:latin typeface="Helvetica Bold"/>
                <a:ea typeface="Helvetica Bold"/>
                <a:cs typeface="Helvetica Bold"/>
                <a:sym typeface="Helvetica Bold"/>
              </a:rPr>
              <a:t>MS in Accountancy, General and Accelerated (MSA)</a:t>
            </a:r>
          </a:p>
          <a:p>
            <a:pPr marL="647698" lvl="1" indent="-323849" algn="l">
              <a:lnSpc>
                <a:spcPts val="3264"/>
              </a:lnSpc>
              <a:buFont typeface="Arial"/>
              <a:buChar char="•"/>
            </a:pPr>
            <a:r>
              <a:rPr lang="en-US" sz="2999" b="1" dirty="0">
                <a:solidFill>
                  <a:srgbClr val="FFFFFF"/>
                </a:solidFill>
                <a:latin typeface="Helvetica Bold"/>
                <a:ea typeface="Helvetica Bold"/>
                <a:cs typeface="Helvetica Bold"/>
                <a:sym typeface="Helvetica Bold"/>
              </a:rPr>
              <a:t>MS in Business Analytics (MSBA)</a:t>
            </a:r>
          </a:p>
          <a:p>
            <a:pPr marL="647698" lvl="1" indent="-323849" algn="l">
              <a:lnSpc>
                <a:spcPts val="3263"/>
              </a:lnSpc>
              <a:buFont typeface="Arial"/>
              <a:buChar char="•"/>
            </a:pPr>
            <a:r>
              <a:rPr lang="en-US" sz="2999" b="1" dirty="0">
                <a:solidFill>
                  <a:srgbClr val="FFFFFF"/>
                </a:solidFill>
                <a:latin typeface="Helvetica Bold"/>
                <a:ea typeface="Helvetica Bold"/>
                <a:cs typeface="Helvetica Bold"/>
                <a:sym typeface="Helvetica Bold"/>
              </a:rPr>
              <a:t>MS in Digital Marketing (MSDM)</a:t>
            </a:r>
          </a:p>
          <a:p>
            <a:pPr marL="647698" lvl="1" indent="-323849" algn="l">
              <a:lnSpc>
                <a:spcPts val="3264"/>
              </a:lnSpc>
              <a:buFont typeface="Arial"/>
              <a:buChar char="•"/>
            </a:pPr>
            <a:r>
              <a:rPr lang="en-US" sz="2999" b="1" dirty="0">
                <a:solidFill>
                  <a:srgbClr val="FFFFFF"/>
                </a:solidFill>
                <a:latin typeface="Helvetica Bold"/>
                <a:ea typeface="Helvetica Bold"/>
                <a:cs typeface="Helvetica Bold"/>
                <a:sym typeface="Helvetica Bold"/>
              </a:rPr>
              <a:t>MS in Digital Supply Chain Management (MSDSCM)</a:t>
            </a:r>
          </a:p>
          <a:p>
            <a:pPr marL="647698" lvl="1" indent="-323849" algn="l">
              <a:lnSpc>
                <a:spcPts val="3263"/>
              </a:lnSpc>
              <a:buFont typeface="Arial"/>
              <a:buChar char="•"/>
            </a:pPr>
            <a:r>
              <a:rPr lang="en-US" sz="2999" b="1" dirty="0">
                <a:solidFill>
                  <a:srgbClr val="FFFFFF"/>
                </a:solidFill>
                <a:latin typeface="Helvetica Bold"/>
                <a:ea typeface="Helvetica Bold"/>
                <a:cs typeface="Helvetica Bold"/>
                <a:sym typeface="Helvetica Bold"/>
              </a:rPr>
              <a:t>MS in Financial Analytics (MSFA)</a:t>
            </a:r>
          </a:p>
          <a:p>
            <a:pPr marL="647698" lvl="1" indent="-323849" algn="l">
              <a:lnSpc>
                <a:spcPts val="3263"/>
              </a:lnSpc>
              <a:buFont typeface="Arial"/>
              <a:buChar char="•"/>
            </a:pPr>
            <a:r>
              <a:rPr lang="en-US" sz="2999" b="1" dirty="0">
                <a:solidFill>
                  <a:srgbClr val="FFFFFF"/>
                </a:solidFill>
                <a:latin typeface="Helvetica Bold"/>
                <a:ea typeface="Helvetica Bold"/>
                <a:cs typeface="Helvetica Bold"/>
                <a:sym typeface="Helvetica Bold"/>
              </a:rPr>
              <a:t>MS in Human Resources Leadership (MSHRL)</a:t>
            </a:r>
          </a:p>
          <a:p>
            <a:pPr marL="647698" lvl="1" indent="-323849" algn="l">
              <a:lnSpc>
                <a:spcPts val="3263"/>
              </a:lnSpc>
              <a:buFont typeface="Arial"/>
              <a:buChar char="•"/>
            </a:pPr>
            <a:r>
              <a:rPr lang="en-US" sz="2999" b="1" dirty="0">
                <a:solidFill>
                  <a:srgbClr val="FFFFFF"/>
                </a:solidFill>
                <a:latin typeface="Helvetica Bold"/>
                <a:ea typeface="Helvetica Bold"/>
                <a:cs typeface="Helvetica Bold"/>
                <a:sym typeface="Helvetica Bold"/>
              </a:rPr>
              <a:t>MS in Information Security – Online and In Person (MSIS)</a:t>
            </a:r>
          </a:p>
          <a:p>
            <a:pPr algn="l">
              <a:lnSpc>
                <a:spcPts val="3263"/>
              </a:lnSpc>
            </a:pPr>
            <a:endParaRPr lang="en-US" sz="2999" b="1" dirty="0">
              <a:solidFill>
                <a:srgbClr val="FFFFFF"/>
              </a:solidFill>
              <a:latin typeface="Helvetica Bold"/>
              <a:ea typeface="Helvetica Bold"/>
              <a:cs typeface="Helvetica Bold"/>
              <a:sym typeface="Helvetica Bold"/>
            </a:endParaRPr>
          </a:p>
          <a:p>
            <a:pPr algn="l">
              <a:lnSpc>
                <a:spcPts val="2720"/>
              </a:lnSpc>
            </a:pPr>
            <a:endParaRPr lang="en-US" sz="2999" b="1" dirty="0">
              <a:solidFill>
                <a:srgbClr val="FFFFFF"/>
              </a:solidFill>
              <a:latin typeface="Helvetica Bold"/>
              <a:ea typeface="Helvetica Bold"/>
              <a:cs typeface="Helvetica Bold"/>
              <a:sym typeface="Helvetica Bold"/>
            </a:endParaRPr>
          </a:p>
        </p:txBody>
      </p:sp>
      <p:sp>
        <p:nvSpPr>
          <p:cNvPr id="3" name="Freeform 3"/>
          <p:cNvSpPr/>
          <p:nvPr/>
        </p:nvSpPr>
        <p:spPr>
          <a:xfrm>
            <a:off x="16306800" y="8323153"/>
            <a:ext cx="1700946" cy="1598889"/>
          </a:xfrm>
          <a:custGeom>
            <a:avLst/>
            <a:gdLst/>
            <a:ahLst/>
            <a:cxnLst/>
            <a:rect l="l" t="t" r="r" b="b"/>
            <a:pathLst>
              <a:path w="1700946" h="1598889">
                <a:moveTo>
                  <a:pt x="0" y="0"/>
                </a:moveTo>
                <a:lnTo>
                  <a:pt x="1700946" y="0"/>
                </a:lnTo>
                <a:lnTo>
                  <a:pt x="1700946" y="1598890"/>
                </a:lnTo>
                <a:lnTo>
                  <a:pt x="0" y="15988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3C445EB7-A0C7-2046-1C6B-72EA1C861153}"/>
              </a:ext>
            </a:extLst>
          </p:cNvPr>
          <p:cNvSpPr/>
          <p:nvPr/>
        </p:nvSpPr>
        <p:spPr>
          <a:xfrm>
            <a:off x="406572" y="240985"/>
            <a:ext cx="10879711" cy="2195724"/>
          </a:xfrm>
          <a:custGeom>
            <a:avLst/>
            <a:gdLst/>
            <a:ahLst/>
            <a:cxnLst/>
            <a:rect l="l" t="t" r="r" b="b"/>
            <a:pathLst>
              <a:path w="10879711" h="2195724">
                <a:moveTo>
                  <a:pt x="0" y="0"/>
                </a:moveTo>
                <a:lnTo>
                  <a:pt x="10879711" y="0"/>
                </a:lnTo>
                <a:lnTo>
                  <a:pt x="10879711" y="2195724"/>
                </a:lnTo>
                <a:lnTo>
                  <a:pt x="0" y="2195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0FFD2340-346D-D951-CE43-F0CB4D50DAF4}"/>
              </a:ext>
            </a:extLst>
          </p:cNvPr>
          <p:cNvSpPr txBox="1"/>
          <p:nvPr/>
        </p:nvSpPr>
        <p:spPr>
          <a:xfrm>
            <a:off x="1173499" y="342900"/>
            <a:ext cx="15235328" cy="1272143"/>
          </a:xfrm>
          <a:prstGeom prst="rect">
            <a:avLst/>
          </a:prstGeom>
          <a:noFill/>
        </p:spPr>
        <p:txBody>
          <a:bodyPr wrap="square">
            <a:spAutoFit/>
          </a:bodyPr>
          <a:lstStyle/>
          <a:p>
            <a:pPr algn="l">
              <a:lnSpc>
                <a:spcPts val="9240"/>
              </a:lnSpc>
            </a:pPr>
            <a:r>
              <a:rPr lang="en-US" sz="7700" b="1" dirty="0">
                <a:solidFill>
                  <a:srgbClr val="005030"/>
                </a:solidFill>
                <a:latin typeface="Georgia" panose="02040502050405020303" pitchFamily="18" charset="0"/>
                <a:ea typeface="Transducer CPP Medium"/>
                <a:cs typeface="Transducer CPP Medium"/>
                <a:sym typeface="Transducer CPP Medium"/>
              </a:rPr>
              <a:t>Academic Degrees</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57641" y="3881949"/>
            <a:ext cx="10430358" cy="6422709"/>
            <a:chOff x="0" y="0"/>
            <a:chExt cx="13907144" cy="8563612"/>
          </a:xfrm>
        </p:grpSpPr>
        <p:sp>
          <p:nvSpPr>
            <p:cNvPr id="3" name="Freeform 3"/>
            <p:cNvSpPr/>
            <p:nvPr/>
          </p:nvSpPr>
          <p:spPr>
            <a:xfrm>
              <a:off x="0" y="0"/>
              <a:ext cx="13907136" cy="8563610"/>
            </a:xfrm>
            <a:custGeom>
              <a:avLst/>
              <a:gdLst/>
              <a:ahLst/>
              <a:cxnLst/>
              <a:rect l="l" t="t" r="r" b="b"/>
              <a:pathLst>
                <a:path w="13907136" h="8563610">
                  <a:moveTo>
                    <a:pt x="0" y="0"/>
                  </a:moveTo>
                  <a:lnTo>
                    <a:pt x="13907136" y="0"/>
                  </a:lnTo>
                  <a:lnTo>
                    <a:pt x="13907136" y="8563610"/>
                  </a:lnTo>
                  <a:lnTo>
                    <a:pt x="0" y="8563610"/>
                  </a:lnTo>
                  <a:lnTo>
                    <a:pt x="0" y="0"/>
                  </a:lnTo>
                  <a:close/>
                </a:path>
              </a:pathLst>
            </a:custGeom>
            <a:blipFill>
              <a:blip r:embed="rId2"/>
              <a:stretch>
                <a:fillRect t="-4132" b="-4132"/>
              </a:stretch>
            </a:blipFill>
          </p:spPr>
          <p:txBody>
            <a:bodyPr/>
            <a:lstStyle/>
            <a:p>
              <a:endParaRPr lang="en-US"/>
            </a:p>
          </p:txBody>
        </p:sp>
      </p:grpSp>
      <p:sp>
        <p:nvSpPr>
          <p:cNvPr id="4" name="TextBox 4"/>
          <p:cNvSpPr txBox="1"/>
          <p:nvPr/>
        </p:nvSpPr>
        <p:spPr>
          <a:xfrm>
            <a:off x="587669" y="731738"/>
            <a:ext cx="17080077" cy="3167534"/>
          </a:xfrm>
          <a:prstGeom prst="rect">
            <a:avLst/>
          </a:prstGeom>
        </p:spPr>
        <p:txBody>
          <a:bodyPr wrap="square" lIns="0" tIns="0" rIns="0" bIns="0" rtlCol="0" anchor="t">
            <a:spAutoFit/>
          </a:bodyPr>
          <a:lstStyle/>
          <a:p>
            <a:pPr>
              <a:lnSpc>
                <a:spcPts val="5681"/>
              </a:lnSpc>
            </a:pPr>
            <a:r>
              <a:rPr lang="en-US" sz="4500" b="1" dirty="0">
                <a:solidFill>
                  <a:srgbClr val="005030"/>
                </a:solidFill>
                <a:latin typeface="Georgia" panose="02040502050405020303" pitchFamily="18" charset="0"/>
                <a:ea typeface="Transducer CPP Medium"/>
                <a:cs typeface="Transducer CPP Medium"/>
                <a:sym typeface="Transducer CPP Medium"/>
              </a:rPr>
              <a:t>Singelyn Graduate School of Business</a:t>
            </a:r>
          </a:p>
          <a:p>
            <a:pPr>
              <a:lnSpc>
                <a:spcPts val="3833"/>
              </a:lnSpc>
            </a:pPr>
            <a:r>
              <a:rPr lang="en-US" sz="3000" dirty="0">
                <a:solidFill>
                  <a:srgbClr val="00502F"/>
                </a:solidFill>
                <a:latin typeface="Arial"/>
                <a:ea typeface="Arial"/>
                <a:cs typeface="Arial"/>
                <a:sym typeface="Arial"/>
              </a:rPr>
              <a:t>Cal Poly Pomona has received a $12.5 million philanthropic investment from alumni David and Ruth Singelyn to expand the College of Business graduate program, which has been formally named the Singelyn Graduate School of Business- the only named CSU graduate program in California. </a:t>
            </a:r>
          </a:p>
          <a:p>
            <a:pPr algn="ctr">
              <a:lnSpc>
                <a:spcPts val="3833"/>
              </a:lnSpc>
            </a:pPr>
            <a:endParaRPr lang="en-US" sz="3000" dirty="0">
              <a:solidFill>
                <a:srgbClr val="00502F"/>
              </a:solidFill>
              <a:latin typeface="Arial"/>
              <a:ea typeface="Arial"/>
              <a:cs typeface="Arial"/>
              <a:sym typeface="Arial"/>
            </a:endParaRPr>
          </a:p>
          <a:p>
            <a:pPr algn="ctr">
              <a:lnSpc>
                <a:spcPts val="3833"/>
              </a:lnSpc>
            </a:pPr>
            <a:endParaRPr lang="en-US" sz="3194" dirty="0">
              <a:solidFill>
                <a:srgbClr val="00502F"/>
              </a:solidFill>
              <a:latin typeface="Arial"/>
              <a:ea typeface="Arial"/>
              <a:cs typeface="Arial"/>
              <a:sym typeface="Arial"/>
            </a:endParaRPr>
          </a:p>
        </p:txBody>
      </p:sp>
      <p:grpSp>
        <p:nvGrpSpPr>
          <p:cNvPr id="5" name="Group 5"/>
          <p:cNvGrpSpPr>
            <a:grpSpLocks noChangeAspect="1"/>
          </p:cNvGrpSpPr>
          <p:nvPr/>
        </p:nvGrpSpPr>
        <p:grpSpPr>
          <a:xfrm rot="-5400000">
            <a:off x="-4930170" y="4930170"/>
            <a:ext cx="10287000" cy="426660"/>
            <a:chOff x="0" y="0"/>
            <a:chExt cx="13716000" cy="568880"/>
          </a:xfrm>
        </p:grpSpPr>
        <p:sp>
          <p:nvSpPr>
            <p:cNvPr id="6" name="Freeform 6"/>
            <p:cNvSpPr/>
            <p:nvPr/>
          </p:nvSpPr>
          <p:spPr>
            <a:xfrm>
              <a:off x="0" y="0"/>
              <a:ext cx="13716000" cy="568833"/>
            </a:xfrm>
            <a:custGeom>
              <a:avLst/>
              <a:gdLst/>
              <a:ahLst/>
              <a:cxnLst/>
              <a:rect l="l" t="t" r="r" b="b"/>
              <a:pathLst>
                <a:path w="13716000" h="568833">
                  <a:moveTo>
                    <a:pt x="0" y="0"/>
                  </a:moveTo>
                  <a:lnTo>
                    <a:pt x="13716000" y="0"/>
                  </a:lnTo>
                  <a:lnTo>
                    <a:pt x="13716000" y="568833"/>
                  </a:lnTo>
                  <a:lnTo>
                    <a:pt x="0" y="568833"/>
                  </a:lnTo>
                  <a:lnTo>
                    <a:pt x="0" y="0"/>
                  </a:lnTo>
                  <a:close/>
                </a:path>
              </a:pathLst>
            </a:custGeom>
            <a:solidFill>
              <a:srgbClr val="000000">
                <a:alpha val="0"/>
              </a:srgbClr>
            </a:solidFill>
          </p:spPr>
          <p:txBody>
            <a:bodyPr/>
            <a:lstStyle/>
            <a:p>
              <a:endParaRPr lang="en-US"/>
            </a:p>
          </p:txBody>
        </p:sp>
      </p:grpSp>
      <p:grpSp>
        <p:nvGrpSpPr>
          <p:cNvPr id="7" name="Group 7"/>
          <p:cNvGrpSpPr>
            <a:grpSpLocks noChangeAspect="1"/>
          </p:cNvGrpSpPr>
          <p:nvPr/>
        </p:nvGrpSpPr>
        <p:grpSpPr>
          <a:xfrm>
            <a:off x="426660" y="8733094"/>
            <a:ext cx="7430979" cy="1595271"/>
            <a:chOff x="0" y="0"/>
            <a:chExt cx="9907972" cy="2127028"/>
          </a:xfrm>
        </p:grpSpPr>
        <p:sp>
          <p:nvSpPr>
            <p:cNvPr id="8" name="Freeform 8"/>
            <p:cNvSpPr/>
            <p:nvPr/>
          </p:nvSpPr>
          <p:spPr>
            <a:xfrm>
              <a:off x="0" y="0"/>
              <a:ext cx="9908032" cy="2126996"/>
            </a:xfrm>
            <a:custGeom>
              <a:avLst/>
              <a:gdLst/>
              <a:ahLst/>
              <a:cxnLst/>
              <a:rect l="l" t="t" r="r" b="b"/>
              <a:pathLst>
                <a:path w="9908032" h="2126996">
                  <a:moveTo>
                    <a:pt x="0" y="0"/>
                  </a:moveTo>
                  <a:lnTo>
                    <a:pt x="9908032" y="0"/>
                  </a:lnTo>
                  <a:lnTo>
                    <a:pt x="9908032" y="2126996"/>
                  </a:lnTo>
                  <a:lnTo>
                    <a:pt x="0" y="2126996"/>
                  </a:lnTo>
                  <a:lnTo>
                    <a:pt x="0" y="0"/>
                  </a:lnTo>
                  <a:close/>
                </a:path>
              </a:pathLst>
            </a:custGeom>
            <a:solidFill>
              <a:srgbClr val="000000">
                <a:alpha val="0"/>
              </a:srgbClr>
            </a:solidFill>
          </p:spPr>
          <p:txBody>
            <a:bodyPr/>
            <a:lstStyle/>
            <a:p>
              <a:endParaRPr lang="en-US"/>
            </a:p>
          </p:txBody>
        </p:sp>
      </p:grpSp>
      <p:sp>
        <p:nvSpPr>
          <p:cNvPr id="9" name="Freeform 9"/>
          <p:cNvSpPr/>
          <p:nvPr/>
        </p:nvSpPr>
        <p:spPr>
          <a:xfrm>
            <a:off x="0" y="3881949"/>
            <a:ext cx="7922409" cy="6540609"/>
          </a:xfrm>
          <a:custGeom>
            <a:avLst/>
            <a:gdLst/>
            <a:ahLst/>
            <a:cxnLst/>
            <a:rect l="l" t="t" r="r" b="b"/>
            <a:pathLst>
              <a:path w="8091475" h="6540609">
                <a:moveTo>
                  <a:pt x="0" y="0"/>
                </a:moveTo>
                <a:lnTo>
                  <a:pt x="8091475" y="0"/>
                </a:lnTo>
                <a:lnTo>
                  <a:pt x="8091475" y="6540609"/>
                </a:lnTo>
                <a:lnTo>
                  <a:pt x="0" y="6540609"/>
                </a:lnTo>
                <a:lnTo>
                  <a:pt x="0" y="0"/>
                </a:lnTo>
                <a:close/>
              </a:path>
            </a:pathLst>
          </a:custGeom>
          <a:blipFill>
            <a:blip r:embed="rId3"/>
            <a:stretch>
              <a:fillRect/>
            </a:stretch>
          </a:blipFill>
        </p:spPr>
        <p:txBody>
          <a:bodyPr/>
          <a:lstStyle/>
          <a:p>
            <a:endParaRPr lang="en-US"/>
          </a:p>
        </p:txBody>
      </p:sp>
      <p:sp>
        <p:nvSpPr>
          <p:cNvPr id="10" name="Freeform 10"/>
          <p:cNvSpPr/>
          <p:nvPr/>
        </p:nvSpPr>
        <p:spPr>
          <a:xfrm>
            <a:off x="7922409" y="8841348"/>
            <a:ext cx="10365591" cy="1595247"/>
          </a:xfrm>
          <a:custGeom>
            <a:avLst/>
            <a:gdLst/>
            <a:ahLst/>
            <a:cxnLst/>
            <a:rect l="l" t="t" r="r" b="b"/>
            <a:pathLst>
              <a:path w="11116699" h="3132888">
                <a:moveTo>
                  <a:pt x="0" y="0"/>
                </a:moveTo>
                <a:lnTo>
                  <a:pt x="11116699" y="0"/>
                </a:lnTo>
                <a:lnTo>
                  <a:pt x="11116699" y="3132888"/>
                </a:lnTo>
                <a:lnTo>
                  <a:pt x="0" y="31328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6893558" y="8979083"/>
            <a:ext cx="1173716" cy="1103293"/>
          </a:xfrm>
          <a:custGeom>
            <a:avLst/>
            <a:gdLst/>
            <a:ahLst/>
            <a:cxnLst/>
            <a:rect l="l" t="t" r="r" b="b"/>
            <a:pathLst>
              <a:path w="1173716" h="1103293">
                <a:moveTo>
                  <a:pt x="0" y="0"/>
                </a:moveTo>
                <a:lnTo>
                  <a:pt x="1173716" y="0"/>
                </a:lnTo>
                <a:lnTo>
                  <a:pt x="1173716" y="1103294"/>
                </a:lnTo>
                <a:lnTo>
                  <a:pt x="0" y="110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2" name="TextBox 12"/>
          <p:cNvSpPr txBox="1"/>
          <p:nvPr/>
        </p:nvSpPr>
        <p:spPr>
          <a:xfrm>
            <a:off x="8216513" y="9210675"/>
            <a:ext cx="8382941" cy="657225"/>
          </a:xfrm>
          <a:prstGeom prst="rect">
            <a:avLst/>
          </a:prstGeom>
        </p:spPr>
        <p:txBody>
          <a:bodyPr lIns="0" tIns="0" rIns="0" bIns="0" rtlCol="0" anchor="t">
            <a:spAutoFit/>
          </a:bodyPr>
          <a:lstStyle/>
          <a:p>
            <a:pPr algn="l">
              <a:lnSpc>
                <a:spcPts val="2400"/>
              </a:lnSpc>
            </a:pPr>
            <a:r>
              <a:rPr lang="en-US" sz="2000">
                <a:solidFill>
                  <a:srgbClr val="FFFFFF"/>
                </a:solidFill>
                <a:latin typeface="Arial"/>
                <a:ea typeface="Arial"/>
                <a:cs typeface="Arial"/>
                <a:sym typeface="Arial"/>
              </a:rPr>
              <a:t>Drs. David (84’ accounting and computer  information systems) and Ruth Singelyn (‘84 computer information systems)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4930170" y="4930170"/>
            <a:ext cx="10287000" cy="426660"/>
            <a:chOff x="0" y="0"/>
            <a:chExt cx="13716000" cy="568880"/>
          </a:xfrm>
        </p:grpSpPr>
        <p:sp>
          <p:nvSpPr>
            <p:cNvPr id="3" name="Freeform 3"/>
            <p:cNvSpPr/>
            <p:nvPr/>
          </p:nvSpPr>
          <p:spPr>
            <a:xfrm>
              <a:off x="0" y="0"/>
              <a:ext cx="13716000" cy="568833"/>
            </a:xfrm>
            <a:custGeom>
              <a:avLst/>
              <a:gdLst/>
              <a:ahLst/>
              <a:cxnLst/>
              <a:rect l="l" t="t" r="r" b="b"/>
              <a:pathLst>
                <a:path w="13716000" h="568833">
                  <a:moveTo>
                    <a:pt x="0" y="0"/>
                  </a:moveTo>
                  <a:lnTo>
                    <a:pt x="13716000" y="0"/>
                  </a:lnTo>
                  <a:lnTo>
                    <a:pt x="13716000" y="568833"/>
                  </a:lnTo>
                  <a:lnTo>
                    <a:pt x="0" y="568833"/>
                  </a:lnTo>
                  <a:lnTo>
                    <a:pt x="0" y="0"/>
                  </a:lnTo>
                  <a:close/>
                </a:path>
              </a:pathLst>
            </a:custGeom>
            <a:solidFill>
              <a:srgbClr val="000000">
                <a:alpha val="0"/>
              </a:srgbClr>
            </a:solidFill>
          </p:spPr>
          <p:txBody>
            <a:bodyPr/>
            <a:lstStyle/>
            <a:p>
              <a:endParaRPr lang="en-US"/>
            </a:p>
          </p:txBody>
        </p:sp>
      </p:grpSp>
      <p:sp>
        <p:nvSpPr>
          <p:cNvPr id="4" name="TextBox 4"/>
          <p:cNvSpPr txBox="1"/>
          <p:nvPr/>
        </p:nvSpPr>
        <p:spPr>
          <a:xfrm>
            <a:off x="1781202" y="3509772"/>
            <a:ext cx="15368075" cy="5748528"/>
          </a:xfrm>
          <a:prstGeom prst="rect">
            <a:avLst/>
          </a:prstGeom>
        </p:spPr>
        <p:txBody>
          <a:bodyPr lIns="0" tIns="0" rIns="0" bIns="0" rtlCol="0" anchor="t">
            <a:spAutoFit/>
          </a:bodyPr>
          <a:lstStyle/>
          <a:p>
            <a:pPr algn="l">
              <a:lnSpc>
                <a:spcPts val="3479"/>
              </a:lnSpc>
            </a:pPr>
            <a:r>
              <a:rPr lang="en-US" sz="2899" b="1" u="sng">
                <a:solidFill>
                  <a:srgbClr val="005030"/>
                </a:solidFill>
                <a:latin typeface="Arial Bold"/>
                <a:ea typeface="Arial Bold"/>
                <a:cs typeface="Arial Bold"/>
                <a:sym typeface="Arial Bold"/>
              </a:rPr>
              <a:t>Affordable</a:t>
            </a:r>
            <a:r>
              <a:rPr lang="en-US" sz="2899" b="1">
                <a:solidFill>
                  <a:srgbClr val="005030"/>
                </a:solidFill>
                <a:latin typeface="Arial Bold"/>
                <a:ea typeface="Arial Bold"/>
                <a:cs typeface="Arial Bold"/>
                <a:sym typeface="Arial Bold"/>
              </a:rPr>
              <a:t>:</a:t>
            </a:r>
            <a:r>
              <a:rPr lang="en-US" sz="2899">
                <a:solidFill>
                  <a:srgbClr val="005030"/>
                </a:solidFill>
                <a:latin typeface="Arial"/>
                <a:ea typeface="Arial"/>
                <a:cs typeface="Arial"/>
                <a:sym typeface="Arial"/>
              </a:rPr>
              <a:t> Tuition is considerably less than competitors. This is especially true for many international students who learn they can earn an AACSB accredited, STEM designated degree.</a:t>
            </a:r>
          </a:p>
          <a:p>
            <a:pPr algn="l">
              <a:lnSpc>
                <a:spcPts val="3479"/>
              </a:lnSpc>
            </a:pPr>
            <a:r>
              <a:rPr lang="en-US" sz="2899">
                <a:solidFill>
                  <a:srgbClr val="005030"/>
                </a:solidFill>
                <a:latin typeface="Arial"/>
                <a:ea typeface="Arial"/>
                <a:cs typeface="Arial"/>
                <a:sym typeface="Arial"/>
              </a:rPr>
              <a:t>  </a:t>
            </a:r>
          </a:p>
          <a:p>
            <a:pPr algn="l">
              <a:lnSpc>
                <a:spcPts val="4001"/>
              </a:lnSpc>
            </a:pPr>
            <a:r>
              <a:rPr lang="en-US" sz="2899" b="1" u="sng">
                <a:solidFill>
                  <a:srgbClr val="005030"/>
                </a:solidFill>
                <a:latin typeface="Arial Bold"/>
                <a:ea typeface="Arial Bold"/>
                <a:cs typeface="Arial Bold"/>
                <a:sym typeface="Arial Bold"/>
              </a:rPr>
              <a:t>Relevant Curriculum</a:t>
            </a:r>
            <a:r>
              <a:rPr lang="en-US" sz="2899" b="1">
                <a:solidFill>
                  <a:srgbClr val="005030"/>
                </a:solidFill>
                <a:latin typeface="Arial Bold"/>
                <a:ea typeface="Arial Bold"/>
                <a:cs typeface="Arial Bold"/>
                <a:sym typeface="Arial Bold"/>
              </a:rPr>
              <a:t>:</a:t>
            </a:r>
            <a:r>
              <a:rPr lang="en-US" sz="2899">
                <a:solidFill>
                  <a:srgbClr val="005030"/>
                </a:solidFill>
                <a:latin typeface="Arial"/>
                <a:ea typeface="Arial"/>
                <a:cs typeface="Arial"/>
                <a:sym typeface="Arial"/>
              </a:rPr>
              <a:t> Students are prepared for the ever-changing world of business. The curriculum is reviewed regularly by advisory boards who are industry leaders, across all programs, to ensure grad students are learning the most current and tech forward practices.</a:t>
            </a:r>
          </a:p>
          <a:p>
            <a:pPr algn="l">
              <a:lnSpc>
                <a:spcPts val="3479"/>
              </a:lnSpc>
            </a:pPr>
            <a:r>
              <a:rPr lang="en-US" sz="2899">
                <a:solidFill>
                  <a:srgbClr val="005030"/>
                </a:solidFill>
                <a:latin typeface="Arial"/>
                <a:ea typeface="Arial"/>
                <a:cs typeface="Arial"/>
                <a:sym typeface="Arial"/>
              </a:rPr>
              <a:t> </a:t>
            </a:r>
          </a:p>
          <a:p>
            <a:pPr algn="l">
              <a:lnSpc>
                <a:spcPts val="4001"/>
              </a:lnSpc>
            </a:pPr>
            <a:r>
              <a:rPr lang="en-US" sz="2899" b="1" u="sng">
                <a:solidFill>
                  <a:srgbClr val="005030"/>
                </a:solidFill>
                <a:latin typeface="Arial Bold"/>
                <a:ea typeface="Arial Bold"/>
                <a:cs typeface="Arial Bold"/>
                <a:sym typeface="Arial Bold"/>
              </a:rPr>
              <a:t>STEM-Designated (Select Grad Programs)</a:t>
            </a:r>
            <a:r>
              <a:rPr lang="en-US" sz="2899" b="1">
                <a:solidFill>
                  <a:srgbClr val="005030"/>
                </a:solidFill>
                <a:latin typeface="Arial Bold"/>
                <a:ea typeface="Arial Bold"/>
                <a:cs typeface="Arial Bold"/>
                <a:sym typeface="Arial Bold"/>
              </a:rPr>
              <a:t>:</a:t>
            </a:r>
            <a:r>
              <a:rPr lang="en-US" sz="2899">
                <a:solidFill>
                  <a:srgbClr val="005030"/>
                </a:solidFill>
                <a:latin typeface="Arial"/>
                <a:ea typeface="Arial"/>
                <a:cs typeface="Arial"/>
                <a:sym typeface="Arial"/>
              </a:rPr>
              <a:t> Graduates of our STEM-designated programs can expect job availability and longevity when entering STEM oriented positions. Further, international students on F1 student visas earning STEM designated degrees can apply to OPT in their respective fields for up to 36 months in the U.S. following graduation.</a:t>
            </a:r>
          </a:p>
        </p:txBody>
      </p:sp>
      <p:sp>
        <p:nvSpPr>
          <p:cNvPr id="5" name="Freeform 5"/>
          <p:cNvSpPr/>
          <p:nvPr/>
        </p:nvSpPr>
        <p:spPr>
          <a:xfrm>
            <a:off x="16514981" y="8558640"/>
            <a:ext cx="1488638" cy="1399320"/>
          </a:xfrm>
          <a:custGeom>
            <a:avLst/>
            <a:gdLst/>
            <a:ahLst/>
            <a:cxnLst/>
            <a:rect l="l" t="t" r="r" b="b"/>
            <a:pathLst>
              <a:path w="1488638" h="1399320">
                <a:moveTo>
                  <a:pt x="0" y="0"/>
                </a:moveTo>
                <a:lnTo>
                  <a:pt x="1488638" y="0"/>
                </a:lnTo>
                <a:lnTo>
                  <a:pt x="1488638" y="1399320"/>
                </a:lnTo>
                <a:lnTo>
                  <a:pt x="0" y="1399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400000">
            <a:off x="-4803769" y="4803768"/>
            <a:ext cx="10287002" cy="679466"/>
          </a:xfrm>
          <a:custGeom>
            <a:avLst/>
            <a:gdLst/>
            <a:ahLst/>
            <a:cxnLst/>
            <a:rect l="l" t="t" r="r" b="b"/>
            <a:pathLst>
              <a:path w="14753926" h="4157925">
                <a:moveTo>
                  <a:pt x="0" y="0"/>
                </a:moveTo>
                <a:lnTo>
                  <a:pt x="14753925" y="0"/>
                </a:lnTo>
                <a:lnTo>
                  <a:pt x="14753925" y="4157925"/>
                </a:lnTo>
                <a:lnTo>
                  <a:pt x="0" y="41579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553763" y="695325"/>
            <a:ext cx="16305232" cy="627801"/>
          </a:xfrm>
          <a:prstGeom prst="rect">
            <a:avLst/>
          </a:prstGeom>
        </p:spPr>
        <p:txBody>
          <a:bodyPr lIns="0" tIns="0" rIns="0" bIns="0" rtlCol="0" anchor="t">
            <a:spAutoFit/>
          </a:bodyPr>
          <a:lstStyle/>
          <a:p>
            <a:pPr algn="ctr">
              <a:lnSpc>
                <a:spcPts val="5160"/>
              </a:lnSpc>
            </a:pPr>
            <a:r>
              <a:rPr lang="en-US" sz="4300" b="1" dirty="0">
                <a:solidFill>
                  <a:srgbClr val="005030"/>
                </a:solidFill>
                <a:latin typeface="Georgia" panose="02040502050405020303" pitchFamily="18" charset="0"/>
                <a:ea typeface="Transducer CPP Medium"/>
                <a:cs typeface="Transducer CPP Medium"/>
                <a:sym typeface="Transducer CPP Medium"/>
              </a:rPr>
              <a:t>Singelyn Graduate School of Business</a:t>
            </a:r>
          </a:p>
        </p:txBody>
      </p:sp>
      <p:sp>
        <p:nvSpPr>
          <p:cNvPr id="8" name="TextBox 8"/>
          <p:cNvSpPr txBox="1"/>
          <p:nvPr/>
        </p:nvSpPr>
        <p:spPr>
          <a:xfrm>
            <a:off x="1781202" y="1657110"/>
            <a:ext cx="14725596" cy="1335879"/>
          </a:xfrm>
          <a:prstGeom prst="rect">
            <a:avLst/>
          </a:prstGeom>
        </p:spPr>
        <p:txBody>
          <a:bodyPr lIns="0" tIns="0" rIns="0" bIns="0" rtlCol="0" anchor="t">
            <a:spAutoFit/>
          </a:bodyPr>
          <a:lstStyle/>
          <a:p>
            <a:pPr algn="ctr">
              <a:lnSpc>
                <a:spcPts val="3569"/>
              </a:lnSpc>
              <a:spcBef>
                <a:spcPct val="0"/>
              </a:spcBef>
            </a:pPr>
            <a:r>
              <a:rPr lang="en-US" sz="2100" b="1" spc="115" dirty="0">
                <a:solidFill>
                  <a:srgbClr val="B52B4C"/>
                </a:solidFill>
                <a:latin typeface="Georgia" panose="02040502050405020303" pitchFamily="18" charset="0"/>
                <a:ea typeface="Transducer CPP Medium"/>
                <a:cs typeface="Transducer CPP Medium"/>
                <a:sym typeface="Transducer CPP Medium"/>
              </a:rPr>
              <a:t>WE HELP FUTURE BUSINESS LEADERS ACHIEVE THEIR POTENTIAL THROUGH AFFORDABLE, MARKET-RELEVANT, AND EXCELLENT GRADUATE BUSINESS PROGRAMS TAUGHT BY EXCEPTIONAL FACULTY MEMBERS</a:t>
            </a:r>
            <a:r>
              <a:rPr lang="en-US" sz="2100" b="1" spc="115" dirty="0">
                <a:solidFill>
                  <a:srgbClr val="B52B4C"/>
                </a:solidFill>
                <a:latin typeface="Transducer CPP Medium"/>
                <a:ea typeface="Transducer CPP Medium"/>
                <a:cs typeface="Transducer CPP Medium"/>
                <a:sym typeface="Transducer CPP Medium"/>
              </a:rPr>
              <a:t>.</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4930170" y="4930170"/>
            <a:ext cx="10287000" cy="426660"/>
            <a:chOff x="0" y="0"/>
            <a:chExt cx="13716000" cy="568880"/>
          </a:xfrm>
        </p:grpSpPr>
        <p:sp>
          <p:nvSpPr>
            <p:cNvPr id="3" name="Freeform 3"/>
            <p:cNvSpPr/>
            <p:nvPr/>
          </p:nvSpPr>
          <p:spPr>
            <a:xfrm>
              <a:off x="0" y="0"/>
              <a:ext cx="13716000" cy="568833"/>
            </a:xfrm>
            <a:custGeom>
              <a:avLst/>
              <a:gdLst/>
              <a:ahLst/>
              <a:cxnLst/>
              <a:rect l="l" t="t" r="r" b="b"/>
              <a:pathLst>
                <a:path w="13716000" h="568833">
                  <a:moveTo>
                    <a:pt x="0" y="0"/>
                  </a:moveTo>
                  <a:lnTo>
                    <a:pt x="13716000" y="0"/>
                  </a:lnTo>
                  <a:lnTo>
                    <a:pt x="13716000" y="568833"/>
                  </a:lnTo>
                  <a:lnTo>
                    <a:pt x="0" y="568833"/>
                  </a:lnTo>
                  <a:lnTo>
                    <a:pt x="0" y="0"/>
                  </a:lnTo>
                  <a:close/>
                </a:path>
              </a:pathLst>
            </a:custGeom>
            <a:solidFill>
              <a:srgbClr val="000000">
                <a:alpha val="0"/>
              </a:srgbClr>
            </a:solidFill>
          </p:spPr>
          <p:txBody>
            <a:bodyPr/>
            <a:lstStyle/>
            <a:p>
              <a:endParaRPr lang="en-US"/>
            </a:p>
          </p:txBody>
        </p:sp>
      </p:grpSp>
      <p:sp>
        <p:nvSpPr>
          <p:cNvPr id="4" name="Freeform 4"/>
          <p:cNvSpPr/>
          <p:nvPr/>
        </p:nvSpPr>
        <p:spPr>
          <a:xfrm>
            <a:off x="16419172" y="8468580"/>
            <a:ext cx="1680255" cy="1579440"/>
          </a:xfrm>
          <a:custGeom>
            <a:avLst/>
            <a:gdLst/>
            <a:ahLst/>
            <a:cxnLst/>
            <a:rect l="l" t="t" r="r" b="b"/>
            <a:pathLst>
              <a:path w="1680255" h="1579440">
                <a:moveTo>
                  <a:pt x="0" y="0"/>
                </a:moveTo>
                <a:lnTo>
                  <a:pt x="1680256" y="0"/>
                </a:lnTo>
                <a:lnTo>
                  <a:pt x="1680256" y="1579440"/>
                </a:lnTo>
                <a:lnTo>
                  <a:pt x="0" y="1579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8184643" y="617293"/>
            <a:ext cx="4801853" cy="3500838"/>
          </a:xfrm>
          <a:custGeom>
            <a:avLst/>
            <a:gdLst/>
            <a:ahLst/>
            <a:cxnLst/>
            <a:rect l="l" t="t" r="r" b="b"/>
            <a:pathLst>
              <a:path w="5249265" h="3936949">
                <a:moveTo>
                  <a:pt x="0" y="0"/>
                </a:moveTo>
                <a:lnTo>
                  <a:pt x="5249265" y="0"/>
                </a:lnTo>
                <a:lnTo>
                  <a:pt x="5249265" y="3936949"/>
                </a:lnTo>
                <a:lnTo>
                  <a:pt x="0" y="3936949"/>
                </a:lnTo>
                <a:lnTo>
                  <a:pt x="0" y="0"/>
                </a:lnTo>
                <a:close/>
              </a:path>
            </a:pathLst>
          </a:custGeom>
          <a:blipFill>
            <a:blip r:embed="rId4"/>
            <a:stretch>
              <a:fillRect/>
            </a:stretch>
          </a:blipFill>
        </p:spPr>
        <p:txBody>
          <a:bodyPr/>
          <a:lstStyle/>
          <a:p>
            <a:endParaRPr lang="en-US"/>
          </a:p>
        </p:txBody>
      </p:sp>
      <p:sp>
        <p:nvSpPr>
          <p:cNvPr id="6" name="Freeform 6"/>
          <p:cNvSpPr/>
          <p:nvPr/>
        </p:nvSpPr>
        <p:spPr>
          <a:xfrm>
            <a:off x="12986496" y="3623695"/>
            <a:ext cx="5112932" cy="3150074"/>
          </a:xfrm>
          <a:custGeom>
            <a:avLst/>
            <a:gdLst/>
            <a:ahLst/>
            <a:cxnLst/>
            <a:rect l="l" t="t" r="r" b="b"/>
            <a:pathLst>
              <a:path w="5494519" h="3661430">
                <a:moveTo>
                  <a:pt x="0" y="0"/>
                </a:moveTo>
                <a:lnTo>
                  <a:pt x="5494519" y="0"/>
                </a:lnTo>
                <a:lnTo>
                  <a:pt x="5494519" y="3661429"/>
                </a:lnTo>
                <a:lnTo>
                  <a:pt x="0" y="3661429"/>
                </a:lnTo>
                <a:lnTo>
                  <a:pt x="0" y="0"/>
                </a:lnTo>
                <a:close/>
              </a:path>
            </a:pathLst>
          </a:custGeom>
          <a:blipFill>
            <a:blip r:embed="rId5"/>
            <a:stretch>
              <a:fillRect/>
            </a:stretch>
          </a:blipFill>
        </p:spPr>
        <p:txBody>
          <a:bodyPr/>
          <a:lstStyle/>
          <a:p>
            <a:endParaRPr lang="en-US"/>
          </a:p>
        </p:txBody>
      </p:sp>
      <p:sp>
        <p:nvSpPr>
          <p:cNvPr id="7" name="Freeform 7"/>
          <p:cNvSpPr/>
          <p:nvPr/>
        </p:nvSpPr>
        <p:spPr>
          <a:xfrm>
            <a:off x="213330" y="6065098"/>
            <a:ext cx="5112932" cy="3407148"/>
          </a:xfrm>
          <a:custGeom>
            <a:avLst/>
            <a:gdLst/>
            <a:ahLst/>
            <a:cxnLst/>
            <a:rect l="l" t="t" r="r" b="b"/>
            <a:pathLst>
              <a:path w="5112932" h="3407148">
                <a:moveTo>
                  <a:pt x="0" y="0"/>
                </a:moveTo>
                <a:lnTo>
                  <a:pt x="5112932" y="0"/>
                </a:lnTo>
                <a:lnTo>
                  <a:pt x="5112932" y="3407148"/>
                </a:lnTo>
                <a:lnTo>
                  <a:pt x="0" y="3407148"/>
                </a:lnTo>
                <a:lnTo>
                  <a:pt x="0" y="0"/>
                </a:lnTo>
                <a:close/>
              </a:path>
            </a:pathLst>
          </a:custGeom>
          <a:blipFill>
            <a:blip r:embed="rId6"/>
            <a:stretch>
              <a:fillRect l="-69" r="-69"/>
            </a:stretch>
          </a:blipFill>
        </p:spPr>
        <p:txBody>
          <a:bodyPr/>
          <a:lstStyle/>
          <a:p>
            <a:endParaRPr lang="en-US"/>
          </a:p>
        </p:txBody>
      </p:sp>
      <p:sp>
        <p:nvSpPr>
          <p:cNvPr id="8" name="TextBox 8"/>
          <p:cNvSpPr txBox="1"/>
          <p:nvPr/>
        </p:nvSpPr>
        <p:spPr>
          <a:xfrm>
            <a:off x="275413" y="1490105"/>
            <a:ext cx="8458450" cy="4138881"/>
          </a:xfrm>
          <a:prstGeom prst="rect">
            <a:avLst/>
          </a:prstGeom>
        </p:spPr>
        <p:txBody>
          <a:bodyPr lIns="0" tIns="0" rIns="0" bIns="0" rtlCol="0" anchor="t">
            <a:spAutoFit/>
          </a:bodyPr>
          <a:lstStyle/>
          <a:p>
            <a:pPr algn="l">
              <a:lnSpc>
                <a:spcPts val="3034"/>
              </a:lnSpc>
            </a:pPr>
            <a:endParaRPr dirty="0"/>
          </a:p>
          <a:p>
            <a:pPr marL="582930" lvl="1" indent="-291465" algn="l">
              <a:lnSpc>
                <a:spcPts val="2646"/>
              </a:lnSpc>
              <a:buFont typeface="Arial"/>
              <a:buChar char="•"/>
            </a:pPr>
            <a:r>
              <a:rPr lang="en-US" sz="2700" b="1" dirty="0">
                <a:solidFill>
                  <a:srgbClr val="005030"/>
                </a:solidFill>
                <a:latin typeface="Arial Bold"/>
                <a:ea typeface="Arial Bold"/>
                <a:cs typeface="Arial Bold"/>
                <a:sym typeface="Arial Bold"/>
              </a:rPr>
              <a:t>Singelyn Center for Innovative Analytics</a:t>
            </a:r>
          </a:p>
          <a:p>
            <a:pPr algn="l">
              <a:lnSpc>
                <a:spcPts val="2646"/>
              </a:lnSpc>
            </a:pPr>
            <a:endParaRPr lang="en-US" sz="2700" b="1" dirty="0">
              <a:solidFill>
                <a:srgbClr val="005030"/>
              </a:solidFill>
              <a:latin typeface="Arial Bold"/>
              <a:ea typeface="Arial Bold"/>
              <a:cs typeface="Arial Bold"/>
              <a:sym typeface="Arial Bold"/>
            </a:endParaRPr>
          </a:p>
          <a:p>
            <a:pPr marL="582930" lvl="1" indent="-291465" algn="l">
              <a:lnSpc>
                <a:spcPts val="2646"/>
              </a:lnSpc>
              <a:buFont typeface="Arial"/>
              <a:buChar char="•"/>
            </a:pPr>
            <a:r>
              <a:rPr lang="en-US" sz="2700" b="1" dirty="0">
                <a:solidFill>
                  <a:srgbClr val="005030"/>
                </a:solidFill>
                <a:latin typeface="Arial Bold"/>
                <a:ea typeface="Arial Bold"/>
                <a:cs typeface="Arial Bold"/>
                <a:sym typeface="Arial Bold"/>
              </a:rPr>
              <a:t>Center for Entrepreneurship and Innovation </a:t>
            </a:r>
          </a:p>
          <a:p>
            <a:pPr algn="l">
              <a:lnSpc>
                <a:spcPts val="2646"/>
              </a:lnSpc>
            </a:pPr>
            <a:endParaRPr lang="en-US" sz="2700" b="1" dirty="0">
              <a:solidFill>
                <a:srgbClr val="005030"/>
              </a:solidFill>
              <a:latin typeface="Arial Bold"/>
              <a:ea typeface="Arial Bold"/>
              <a:cs typeface="Arial Bold"/>
              <a:sym typeface="Arial Bold"/>
            </a:endParaRPr>
          </a:p>
          <a:p>
            <a:pPr marL="582930" lvl="1" indent="-291465" algn="l">
              <a:lnSpc>
                <a:spcPts val="2646"/>
              </a:lnSpc>
              <a:buFont typeface="Arial"/>
              <a:buChar char="•"/>
            </a:pPr>
            <a:r>
              <a:rPr lang="en-US" sz="2700" b="1" dirty="0">
                <a:solidFill>
                  <a:srgbClr val="005030"/>
                </a:solidFill>
                <a:latin typeface="Arial Bold"/>
                <a:ea typeface="Arial Bold"/>
                <a:cs typeface="Arial Bold"/>
                <a:sym typeface="Arial Bold"/>
              </a:rPr>
              <a:t>Center for Customer Insights and Digital </a:t>
            </a:r>
          </a:p>
          <a:p>
            <a:pPr algn="l">
              <a:lnSpc>
                <a:spcPts val="2646"/>
              </a:lnSpc>
            </a:pPr>
            <a:endParaRPr lang="en-US" sz="2700" b="1" dirty="0">
              <a:solidFill>
                <a:srgbClr val="005030"/>
              </a:solidFill>
              <a:latin typeface="Arial Bold"/>
              <a:ea typeface="Arial Bold"/>
              <a:cs typeface="Arial Bold"/>
              <a:sym typeface="Arial Bold"/>
            </a:endParaRPr>
          </a:p>
          <a:p>
            <a:pPr marL="582930" lvl="1" indent="-291465" algn="l">
              <a:lnSpc>
                <a:spcPts val="2646"/>
              </a:lnSpc>
              <a:buFont typeface="Arial"/>
              <a:buChar char="•"/>
            </a:pPr>
            <a:r>
              <a:rPr lang="en-US" sz="2700" b="1" dirty="0">
                <a:solidFill>
                  <a:srgbClr val="005030"/>
                </a:solidFill>
                <a:latin typeface="Arial Bold"/>
                <a:ea typeface="Arial Bold"/>
                <a:cs typeface="Arial Bold"/>
                <a:sym typeface="Arial Bold"/>
              </a:rPr>
              <a:t>Marketing Mitchell C. Hill Center for Digital </a:t>
            </a:r>
          </a:p>
          <a:p>
            <a:pPr algn="l">
              <a:lnSpc>
                <a:spcPts val="2646"/>
              </a:lnSpc>
            </a:pPr>
            <a:endParaRPr lang="en-US" sz="2700" b="1" dirty="0">
              <a:solidFill>
                <a:srgbClr val="005030"/>
              </a:solidFill>
              <a:latin typeface="Arial Bold"/>
              <a:ea typeface="Arial Bold"/>
              <a:cs typeface="Arial Bold"/>
              <a:sym typeface="Arial Bold"/>
            </a:endParaRPr>
          </a:p>
          <a:p>
            <a:pPr marL="582930" lvl="1" indent="-291465" algn="l">
              <a:lnSpc>
                <a:spcPts val="2646"/>
              </a:lnSpc>
              <a:buFont typeface="Arial"/>
              <a:buChar char="•"/>
            </a:pPr>
            <a:r>
              <a:rPr lang="en-US" sz="2700" b="1" dirty="0">
                <a:solidFill>
                  <a:srgbClr val="005030"/>
                </a:solidFill>
                <a:latin typeface="Arial Bold"/>
                <a:ea typeface="Arial Bold"/>
                <a:cs typeface="Arial Bold"/>
                <a:sym typeface="Arial Bold"/>
              </a:rPr>
              <a:t>Innovation California Center for Cyber Risk</a:t>
            </a:r>
          </a:p>
          <a:p>
            <a:pPr algn="l">
              <a:lnSpc>
                <a:spcPts val="2646"/>
              </a:lnSpc>
            </a:pPr>
            <a:endParaRPr lang="en-US" sz="2700" b="1" dirty="0">
              <a:solidFill>
                <a:srgbClr val="005030"/>
              </a:solidFill>
              <a:latin typeface="Arial Bold"/>
              <a:ea typeface="Arial Bold"/>
              <a:cs typeface="Arial Bold"/>
              <a:sym typeface="Arial Bold"/>
            </a:endParaRPr>
          </a:p>
          <a:p>
            <a:pPr marL="582930" lvl="1" indent="-291465" algn="l">
              <a:lnSpc>
                <a:spcPts val="2646"/>
              </a:lnSpc>
              <a:buFont typeface="Arial"/>
              <a:buChar char="•"/>
            </a:pPr>
            <a:r>
              <a:rPr lang="en-US" sz="2700" b="1" dirty="0">
                <a:solidFill>
                  <a:srgbClr val="005030"/>
                </a:solidFill>
                <a:latin typeface="Arial Bold"/>
                <a:ea typeface="Arial Bold"/>
                <a:cs typeface="Arial Bold"/>
                <a:sym typeface="Arial Bold"/>
              </a:rPr>
              <a:t>Center for Consultative Sales</a:t>
            </a:r>
          </a:p>
        </p:txBody>
      </p:sp>
      <p:sp>
        <p:nvSpPr>
          <p:cNvPr id="9" name="Freeform 9"/>
          <p:cNvSpPr/>
          <p:nvPr/>
        </p:nvSpPr>
        <p:spPr>
          <a:xfrm>
            <a:off x="8359457" y="4354076"/>
            <a:ext cx="4256113" cy="436111"/>
          </a:xfrm>
          <a:custGeom>
            <a:avLst/>
            <a:gdLst/>
            <a:ahLst/>
            <a:cxnLst/>
            <a:rect l="l" t="t" r="r" b="b"/>
            <a:pathLst>
              <a:path w="5016855" h="501685">
                <a:moveTo>
                  <a:pt x="0" y="0"/>
                </a:moveTo>
                <a:lnTo>
                  <a:pt x="5016855" y="0"/>
                </a:lnTo>
                <a:lnTo>
                  <a:pt x="5016855" y="501686"/>
                </a:lnTo>
                <a:lnTo>
                  <a:pt x="0" y="5016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5670686" y="6912128"/>
            <a:ext cx="12209558" cy="652871"/>
          </a:xfrm>
          <a:prstGeom prst="rect">
            <a:avLst/>
          </a:prstGeom>
        </p:spPr>
        <p:txBody>
          <a:bodyPr lIns="0" tIns="0" rIns="0" bIns="0" rtlCol="0" anchor="t">
            <a:spAutoFit/>
          </a:bodyPr>
          <a:lstStyle/>
          <a:p>
            <a:pPr algn="l">
              <a:lnSpc>
                <a:spcPts val="5823"/>
              </a:lnSpc>
            </a:pPr>
            <a:r>
              <a:rPr lang="en-US" sz="3199" b="1" dirty="0">
                <a:solidFill>
                  <a:srgbClr val="005030"/>
                </a:solidFill>
                <a:latin typeface="Georgia" panose="02040502050405020303" pitchFamily="18" charset="0"/>
                <a:ea typeface="Transducer CPP Medium"/>
                <a:cs typeface="Transducer CPP Medium"/>
                <a:sym typeface="Transducer CPP Medium"/>
              </a:rPr>
              <a:t>22+ Student Clubs and Organizations </a:t>
            </a:r>
          </a:p>
        </p:txBody>
      </p:sp>
      <p:sp>
        <p:nvSpPr>
          <p:cNvPr id="11" name="TextBox 11"/>
          <p:cNvSpPr txBox="1"/>
          <p:nvPr/>
        </p:nvSpPr>
        <p:spPr>
          <a:xfrm>
            <a:off x="-228600" y="842536"/>
            <a:ext cx="8588057" cy="542925"/>
          </a:xfrm>
          <a:prstGeom prst="rect">
            <a:avLst/>
          </a:prstGeom>
        </p:spPr>
        <p:txBody>
          <a:bodyPr lIns="0" tIns="0" rIns="0" bIns="0" rtlCol="0" anchor="t">
            <a:spAutoFit/>
          </a:bodyPr>
          <a:lstStyle/>
          <a:p>
            <a:pPr algn="ctr">
              <a:lnSpc>
                <a:spcPts val="4200"/>
              </a:lnSpc>
              <a:spcBef>
                <a:spcPct val="0"/>
              </a:spcBef>
            </a:pPr>
            <a:r>
              <a:rPr lang="en-US" sz="3500" b="1" dirty="0">
                <a:solidFill>
                  <a:srgbClr val="005030"/>
                </a:solidFill>
                <a:latin typeface="Georgia" panose="02040502050405020303" pitchFamily="18" charset="0"/>
                <a:ea typeface="Transducer CPP Medium"/>
                <a:cs typeface="Transducer CPP Medium"/>
                <a:sym typeface="Transducer CPP Medium"/>
              </a:rPr>
              <a:t>6 CENTERS OF EXCELLENCE</a:t>
            </a:r>
          </a:p>
        </p:txBody>
      </p:sp>
      <p:sp>
        <p:nvSpPr>
          <p:cNvPr id="12" name="Freeform 12"/>
          <p:cNvSpPr/>
          <p:nvPr/>
        </p:nvSpPr>
        <p:spPr>
          <a:xfrm>
            <a:off x="213330" y="9608042"/>
            <a:ext cx="5112932" cy="511293"/>
          </a:xfrm>
          <a:custGeom>
            <a:avLst/>
            <a:gdLst/>
            <a:ahLst/>
            <a:cxnLst/>
            <a:rect l="l" t="t" r="r" b="b"/>
            <a:pathLst>
              <a:path w="5112932" h="511293">
                <a:moveTo>
                  <a:pt x="0" y="0"/>
                </a:moveTo>
                <a:lnTo>
                  <a:pt x="5112932" y="0"/>
                </a:lnTo>
                <a:lnTo>
                  <a:pt x="5112932" y="511293"/>
                </a:lnTo>
                <a:lnTo>
                  <a:pt x="0" y="5112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3051177" y="2857500"/>
            <a:ext cx="4801853" cy="651393"/>
          </a:xfrm>
          <a:custGeom>
            <a:avLst/>
            <a:gdLst/>
            <a:ahLst/>
            <a:cxnLst/>
            <a:rect l="l" t="t" r="r" b="b"/>
            <a:pathLst>
              <a:path w="5320838" h="532084">
                <a:moveTo>
                  <a:pt x="0" y="0"/>
                </a:moveTo>
                <a:lnTo>
                  <a:pt x="5320838" y="0"/>
                </a:lnTo>
                <a:lnTo>
                  <a:pt x="5320838" y="532084"/>
                </a:lnTo>
                <a:lnTo>
                  <a:pt x="0" y="5320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5623419" y="7768672"/>
            <a:ext cx="10967552" cy="1130933"/>
          </a:xfrm>
          <a:prstGeom prst="rect">
            <a:avLst/>
          </a:prstGeom>
        </p:spPr>
        <p:txBody>
          <a:bodyPr lIns="0" tIns="0" rIns="0" bIns="0" rtlCol="0" anchor="t">
            <a:spAutoFit/>
          </a:bodyPr>
          <a:lstStyle/>
          <a:p>
            <a:pPr algn="ctr">
              <a:lnSpc>
                <a:spcPts val="4340"/>
              </a:lnSpc>
              <a:spcBef>
                <a:spcPct val="0"/>
              </a:spcBef>
            </a:pPr>
            <a:r>
              <a:rPr lang="en-US" sz="3100" b="1">
                <a:solidFill>
                  <a:srgbClr val="00502F"/>
                </a:solidFill>
                <a:latin typeface="Arial Bold"/>
                <a:ea typeface="Arial Bold"/>
                <a:cs typeface="Arial Bold"/>
                <a:sym typeface="Arial Bold"/>
              </a:rPr>
              <a:t>including Student Managed Investment Club, International Business Association, Finance Society, and many more!</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2" cy="8752131"/>
            <a:chOff x="0" y="0"/>
            <a:chExt cx="24384002" cy="13716000"/>
          </a:xfrm>
        </p:grpSpPr>
        <p:sp>
          <p:nvSpPr>
            <p:cNvPr id="3" name="Freeform 3"/>
            <p:cNvSpPr/>
            <p:nvPr/>
          </p:nvSpPr>
          <p:spPr>
            <a:xfrm>
              <a:off x="0" y="0"/>
              <a:ext cx="24384051" cy="13716000"/>
            </a:xfrm>
            <a:custGeom>
              <a:avLst/>
              <a:gdLst/>
              <a:ahLst/>
              <a:cxnLst/>
              <a:rect l="l" t="t" r="r" b="b"/>
              <a:pathLst>
                <a:path w="24384051" h="13716000">
                  <a:moveTo>
                    <a:pt x="0" y="0"/>
                  </a:moveTo>
                  <a:lnTo>
                    <a:pt x="24384051" y="0"/>
                  </a:lnTo>
                  <a:lnTo>
                    <a:pt x="24384051" y="13716000"/>
                  </a:lnTo>
                  <a:lnTo>
                    <a:pt x="0" y="13716000"/>
                  </a:lnTo>
                  <a:lnTo>
                    <a:pt x="0" y="0"/>
                  </a:lnTo>
                  <a:close/>
                </a:path>
              </a:pathLst>
            </a:custGeom>
            <a:blipFill>
              <a:blip r:embed="rId2">
                <a:alphaModFix amt="68000"/>
              </a:blip>
              <a:stretch>
                <a:fillRect t="-9246" b="-9246"/>
              </a:stretch>
            </a:blipFill>
          </p:spPr>
          <p:txBody>
            <a:bodyPr/>
            <a:lstStyle/>
            <a:p>
              <a:endParaRPr lang="en-US"/>
            </a:p>
          </p:txBody>
        </p:sp>
      </p:grpSp>
      <p:grpSp>
        <p:nvGrpSpPr>
          <p:cNvPr id="4" name="Group 4"/>
          <p:cNvGrpSpPr>
            <a:grpSpLocks noChangeAspect="1"/>
          </p:cNvGrpSpPr>
          <p:nvPr/>
        </p:nvGrpSpPr>
        <p:grpSpPr>
          <a:xfrm rot="-5400000">
            <a:off x="-4930170" y="4930170"/>
            <a:ext cx="10287000" cy="426660"/>
            <a:chOff x="0" y="0"/>
            <a:chExt cx="13716000" cy="568880"/>
          </a:xfrm>
        </p:grpSpPr>
        <p:sp>
          <p:nvSpPr>
            <p:cNvPr id="5" name="Freeform 5"/>
            <p:cNvSpPr/>
            <p:nvPr/>
          </p:nvSpPr>
          <p:spPr>
            <a:xfrm>
              <a:off x="0" y="0"/>
              <a:ext cx="13716000" cy="568833"/>
            </a:xfrm>
            <a:custGeom>
              <a:avLst/>
              <a:gdLst/>
              <a:ahLst/>
              <a:cxnLst/>
              <a:rect l="l" t="t" r="r" b="b"/>
              <a:pathLst>
                <a:path w="13716000" h="568833">
                  <a:moveTo>
                    <a:pt x="0" y="0"/>
                  </a:moveTo>
                  <a:lnTo>
                    <a:pt x="13716000" y="0"/>
                  </a:lnTo>
                  <a:lnTo>
                    <a:pt x="13716000" y="568833"/>
                  </a:lnTo>
                  <a:lnTo>
                    <a:pt x="0" y="568833"/>
                  </a:lnTo>
                  <a:lnTo>
                    <a:pt x="0" y="0"/>
                  </a:lnTo>
                  <a:close/>
                </a:path>
              </a:pathLst>
            </a:custGeom>
            <a:solidFill>
              <a:srgbClr val="000000">
                <a:alpha val="0"/>
              </a:srgbClr>
            </a:solidFill>
          </p:spPr>
          <p:txBody>
            <a:bodyPr/>
            <a:lstStyle/>
            <a:p>
              <a:endParaRPr lang="en-US"/>
            </a:p>
          </p:txBody>
        </p:sp>
      </p:grpSp>
      <p:grpSp>
        <p:nvGrpSpPr>
          <p:cNvPr id="6" name="Group 6"/>
          <p:cNvGrpSpPr>
            <a:grpSpLocks noChangeAspect="1"/>
          </p:cNvGrpSpPr>
          <p:nvPr/>
        </p:nvGrpSpPr>
        <p:grpSpPr>
          <a:xfrm>
            <a:off x="-1266376" y="9110062"/>
            <a:ext cx="17861342" cy="2353876"/>
            <a:chOff x="0" y="0"/>
            <a:chExt cx="23815122" cy="3138502"/>
          </a:xfrm>
        </p:grpSpPr>
        <p:sp>
          <p:nvSpPr>
            <p:cNvPr id="7" name="Freeform 7"/>
            <p:cNvSpPr/>
            <p:nvPr/>
          </p:nvSpPr>
          <p:spPr>
            <a:xfrm>
              <a:off x="0" y="0"/>
              <a:ext cx="23815167" cy="3138551"/>
            </a:xfrm>
            <a:custGeom>
              <a:avLst/>
              <a:gdLst/>
              <a:ahLst/>
              <a:cxnLst/>
              <a:rect l="l" t="t" r="r" b="b"/>
              <a:pathLst>
                <a:path w="23815167" h="3138551">
                  <a:moveTo>
                    <a:pt x="0" y="0"/>
                  </a:moveTo>
                  <a:lnTo>
                    <a:pt x="23815167" y="0"/>
                  </a:lnTo>
                  <a:lnTo>
                    <a:pt x="23815167" y="3138551"/>
                  </a:lnTo>
                  <a:lnTo>
                    <a:pt x="0" y="3138551"/>
                  </a:lnTo>
                  <a:lnTo>
                    <a:pt x="0" y="0"/>
                  </a:lnTo>
                  <a:close/>
                </a:path>
              </a:pathLst>
            </a:custGeom>
            <a:solidFill>
              <a:srgbClr val="000000">
                <a:alpha val="0"/>
              </a:srgbClr>
            </a:solidFill>
          </p:spPr>
          <p:txBody>
            <a:bodyPr/>
            <a:lstStyle/>
            <a:p>
              <a:endParaRPr lang="en-US" dirty="0"/>
            </a:p>
          </p:txBody>
        </p:sp>
      </p:grpSp>
      <p:sp>
        <p:nvSpPr>
          <p:cNvPr id="8" name="Freeform 8"/>
          <p:cNvSpPr/>
          <p:nvPr/>
        </p:nvSpPr>
        <p:spPr>
          <a:xfrm>
            <a:off x="16595000" y="8573736"/>
            <a:ext cx="1511772" cy="1590179"/>
          </a:xfrm>
          <a:custGeom>
            <a:avLst/>
            <a:gdLst/>
            <a:ahLst/>
            <a:cxnLst/>
            <a:rect l="l" t="t" r="r" b="b"/>
            <a:pathLst>
              <a:path w="1692995" h="1591415">
                <a:moveTo>
                  <a:pt x="0" y="0"/>
                </a:moveTo>
                <a:lnTo>
                  <a:pt x="1692995" y="0"/>
                </a:lnTo>
                <a:lnTo>
                  <a:pt x="1692995" y="1591416"/>
                </a:lnTo>
                <a:lnTo>
                  <a:pt x="0" y="1591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1125200" y="495300"/>
            <a:ext cx="10198197" cy="781050"/>
          </a:xfrm>
          <a:prstGeom prst="rect">
            <a:avLst/>
          </a:prstGeom>
        </p:spPr>
        <p:txBody>
          <a:bodyPr lIns="0" tIns="0" rIns="0" bIns="0" rtlCol="0" anchor="t">
            <a:spAutoFit/>
          </a:bodyPr>
          <a:lstStyle/>
          <a:p>
            <a:pPr algn="l">
              <a:lnSpc>
                <a:spcPts val="6120"/>
              </a:lnSpc>
            </a:pPr>
            <a:r>
              <a:rPr lang="en-US" sz="5100" b="1" dirty="0">
                <a:solidFill>
                  <a:srgbClr val="005030"/>
                </a:solidFill>
                <a:latin typeface="Georgia" panose="02040502050405020303" pitchFamily="18" charset="0"/>
                <a:ea typeface="Transducer CPP Medium"/>
                <a:cs typeface="Transducer CPP Medium"/>
                <a:sym typeface="Transducer CPP Medium"/>
              </a:rPr>
              <a:t>Faculty &amp; Research</a:t>
            </a:r>
          </a:p>
        </p:txBody>
      </p:sp>
      <p:sp>
        <p:nvSpPr>
          <p:cNvPr id="10" name="TextBox 10"/>
          <p:cNvSpPr txBox="1"/>
          <p:nvPr/>
        </p:nvSpPr>
        <p:spPr>
          <a:xfrm>
            <a:off x="237375" y="8843601"/>
            <a:ext cx="15889495" cy="1166281"/>
          </a:xfrm>
          <a:prstGeom prst="rect">
            <a:avLst/>
          </a:prstGeom>
        </p:spPr>
        <p:txBody>
          <a:bodyPr wrap="square" lIns="0" tIns="0" rIns="0" bIns="0" rtlCol="0" anchor="t">
            <a:spAutoFit/>
          </a:bodyPr>
          <a:lstStyle/>
          <a:p>
            <a:pPr algn="just">
              <a:lnSpc>
                <a:spcPts val="3120"/>
              </a:lnSpc>
            </a:pPr>
            <a:r>
              <a:rPr lang="en-US" sz="2500" b="1" dirty="0">
                <a:solidFill>
                  <a:srgbClr val="005030"/>
                </a:solidFill>
                <a:latin typeface="Arial"/>
                <a:ea typeface="Arial"/>
                <a:cs typeface="Arial"/>
                <a:sym typeface="Arial"/>
              </a:rPr>
              <a:t>Faculty publish in top journals including Production and Operations Management; Auditing; Journal of Business Ethics; Journal of Behavioral Finance; Journal of Real Estate Finance and Economics; International Journal of Marketing Studies; Computers in Human Behavior; and more!</a:t>
            </a:r>
          </a:p>
        </p:txBody>
      </p:sp>
      <p:sp>
        <p:nvSpPr>
          <p:cNvPr id="11" name="TextBox 11"/>
          <p:cNvSpPr txBox="1"/>
          <p:nvPr/>
        </p:nvSpPr>
        <p:spPr>
          <a:xfrm>
            <a:off x="245396" y="7827868"/>
            <a:ext cx="7286372" cy="836768"/>
          </a:xfrm>
          <a:prstGeom prst="rect">
            <a:avLst/>
          </a:prstGeom>
        </p:spPr>
        <p:txBody>
          <a:bodyPr wrap="square" lIns="0" tIns="0" rIns="0" bIns="0" rtlCol="0" anchor="t">
            <a:spAutoFit/>
          </a:bodyPr>
          <a:lstStyle/>
          <a:p>
            <a:pPr algn="l">
              <a:lnSpc>
                <a:spcPts val="7500"/>
              </a:lnSpc>
            </a:pPr>
            <a:r>
              <a:rPr lang="en-US" sz="3600" b="1" dirty="0">
                <a:solidFill>
                  <a:srgbClr val="F6C016"/>
                </a:solidFill>
                <a:latin typeface="Georgia" panose="02040502050405020303" pitchFamily="18" charset="0"/>
                <a:ea typeface="Transducer CPP Medium"/>
                <a:cs typeface="Transducer CPP Medium"/>
                <a:sym typeface="Transducer CPP Medium"/>
              </a:rPr>
              <a:t>85 full time faculty </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19094" y="324421"/>
            <a:ext cx="14803558" cy="1959038"/>
            <a:chOff x="0" y="0"/>
            <a:chExt cx="19738077" cy="2612050"/>
          </a:xfrm>
        </p:grpSpPr>
        <p:sp>
          <p:nvSpPr>
            <p:cNvPr id="3" name="Freeform 3"/>
            <p:cNvSpPr/>
            <p:nvPr/>
          </p:nvSpPr>
          <p:spPr>
            <a:xfrm>
              <a:off x="0" y="0"/>
              <a:ext cx="19738077" cy="2612050"/>
            </a:xfrm>
            <a:custGeom>
              <a:avLst/>
              <a:gdLst/>
              <a:ahLst/>
              <a:cxnLst/>
              <a:rect l="l" t="t" r="r" b="b"/>
              <a:pathLst>
                <a:path w="19738077" h="2612050">
                  <a:moveTo>
                    <a:pt x="0" y="0"/>
                  </a:moveTo>
                  <a:lnTo>
                    <a:pt x="19738077" y="0"/>
                  </a:lnTo>
                  <a:lnTo>
                    <a:pt x="19738077" y="2612050"/>
                  </a:lnTo>
                  <a:lnTo>
                    <a:pt x="0" y="2612050"/>
                  </a:lnTo>
                  <a:close/>
                </a:path>
              </a:pathLst>
            </a:custGeom>
            <a:solidFill>
              <a:srgbClr val="000000">
                <a:alpha val="0"/>
              </a:srgbClr>
            </a:solidFill>
          </p:spPr>
          <p:txBody>
            <a:bodyPr/>
            <a:lstStyle/>
            <a:p>
              <a:endParaRPr lang="en-US"/>
            </a:p>
          </p:txBody>
        </p:sp>
        <p:sp>
          <p:nvSpPr>
            <p:cNvPr id="4" name="TextBox 4"/>
            <p:cNvSpPr txBox="1"/>
            <p:nvPr/>
          </p:nvSpPr>
          <p:spPr>
            <a:xfrm>
              <a:off x="0" y="66675"/>
              <a:ext cx="19738077" cy="2545375"/>
            </a:xfrm>
            <a:prstGeom prst="rect">
              <a:avLst/>
            </a:prstGeom>
          </p:spPr>
          <p:txBody>
            <a:bodyPr lIns="0" tIns="0" rIns="0" bIns="0" rtlCol="0" anchor="ctr"/>
            <a:lstStyle/>
            <a:p>
              <a:pPr algn="ctr">
                <a:lnSpc>
                  <a:spcPts val="6696"/>
                </a:lnSpc>
              </a:pPr>
              <a:r>
                <a:rPr lang="en-US" sz="6200" b="1" dirty="0">
                  <a:solidFill>
                    <a:srgbClr val="005030"/>
                  </a:solidFill>
                  <a:latin typeface="Georgia" panose="02040502050405020303" pitchFamily="18" charset="0"/>
                  <a:ea typeface="Transducer CPP Medium"/>
                  <a:cs typeface="Transducer CPP Medium"/>
                  <a:sym typeface="Transducer CPP Medium"/>
                </a:rPr>
                <a:t>Where our alumni work</a:t>
              </a:r>
            </a:p>
          </p:txBody>
        </p:sp>
      </p:grpSp>
      <p:grpSp>
        <p:nvGrpSpPr>
          <p:cNvPr id="5" name="Group 5"/>
          <p:cNvGrpSpPr/>
          <p:nvPr/>
        </p:nvGrpSpPr>
        <p:grpSpPr>
          <a:xfrm>
            <a:off x="1028700" y="3059222"/>
            <a:ext cx="15990383" cy="4799963"/>
            <a:chOff x="0" y="0"/>
            <a:chExt cx="29547909" cy="8869636"/>
          </a:xfrm>
        </p:grpSpPr>
        <p:sp>
          <p:nvSpPr>
            <p:cNvPr id="6" name="Freeform 6"/>
            <p:cNvSpPr/>
            <p:nvPr/>
          </p:nvSpPr>
          <p:spPr>
            <a:xfrm>
              <a:off x="0" y="0"/>
              <a:ext cx="29547933" cy="8869680"/>
            </a:xfrm>
            <a:custGeom>
              <a:avLst/>
              <a:gdLst/>
              <a:ahLst/>
              <a:cxnLst/>
              <a:rect l="l" t="t" r="r" b="b"/>
              <a:pathLst>
                <a:path w="29547933" h="8869680">
                  <a:moveTo>
                    <a:pt x="0" y="0"/>
                  </a:moveTo>
                  <a:lnTo>
                    <a:pt x="29547933" y="0"/>
                  </a:lnTo>
                  <a:lnTo>
                    <a:pt x="29547933" y="8869680"/>
                  </a:lnTo>
                  <a:lnTo>
                    <a:pt x="0" y="8869680"/>
                  </a:lnTo>
                  <a:lnTo>
                    <a:pt x="0" y="0"/>
                  </a:lnTo>
                  <a:close/>
                </a:path>
              </a:pathLst>
            </a:custGeom>
            <a:blipFill>
              <a:blip r:embed="rId3"/>
              <a:stretch>
                <a:fillRect t="-343" b="-342"/>
              </a:stretch>
            </a:blipFill>
          </p:spPr>
          <p:txBody>
            <a:bodyPr/>
            <a:lstStyle/>
            <a:p>
              <a:endParaRPr lang="en-US"/>
            </a:p>
          </p:txBody>
        </p:sp>
      </p:grpSp>
      <p:grpSp>
        <p:nvGrpSpPr>
          <p:cNvPr id="7" name="Group 7"/>
          <p:cNvGrpSpPr>
            <a:grpSpLocks noChangeAspect="1"/>
          </p:cNvGrpSpPr>
          <p:nvPr/>
        </p:nvGrpSpPr>
        <p:grpSpPr>
          <a:xfrm rot="-5400000">
            <a:off x="-4930170" y="4930170"/>
            <a:ext cx="10287000" cy="426660"/>
            <a:chOff x="0" y="0"/>
            <a:chExt cx="13716000" cy="568880"/>
          </a:xfrm>
        </p:grpSpPr>
        <p:sp>
          <p:nvSpPr>
            <p:cNvPr id="8" name="Freeform 8"/>
            <p:cNvSpPr/>
            <p:nvPr/>
          </p:nvSpPr>
          <p:spPr>
            <a:xfrm>
              <a:off x="0" y="0"/>
              <a:ext cx="13716000" cy="568833"/>
            </a:xfrm>
            <a:custGeom>
              <a:avLst/>
              <a:gdLst/>
              <a:ahLst/>
              <a:cxnLst/>
              <a:rect l="l" t="t" r="r" b="b"/>
              <a:pathLst>
                <a:path w="13716000" h="568833">
                  <a:moveTo>
                    <a:pt x="0" y="0"/>
                  </a:moveTo>
                  <a:lnTo>
                    <a:pt x="13716000" y="0"/>
                  </a:lnTo>
                  <a:lnTo>
                    <a:pt x="13716000" y="568833"/>
                  </a:lnTo>
                  <a:lnTo>
                    <a:pt x="0" y="568833"/>
                  </a:lnTo>
                  <a:lnTo>
                    <a:pt x="0" y="0"/>
                  </a:lnTo>
                  <a:close/>
                </a:path>
              </a:pathLst>
            </a:custGeom>
            <a:solidFill>
              <a:srgbClr val="000000">
                <a:alpha val="0"/>
              </a:srgbClr>
            </a:solidFill>
          </p:spPr>
          <p:txBody>
            <a:bodyPr/>
            <a:lstStyle/>
            <a:p>
              <a:endParaRPr lang="en-US"/>
            </a:p>
          </p:txBody>
        </p:sp>
      </p:grpSp>
      <p:sp>
        <p:nvSpPr>
          <p:cNvPr id="10" name="Freeform 10"/>
          <p:cNvSpPr/>
          <p:nvPr/>
        </p:nvSpPr>
        <p:spPr>
          <a:xfrm>
            <a:off x="-1" y="9258300"/>
            <a:ext cx="18288001" cy="1017691"/>
          </a:xfrm>
          <a:custGeom>
            <a:avLst/>
            <a:gdLst/>
            <a:ahLst/>
            <a:cxnLst/>
            <a:rect l="l" t="t" r="r" b="b"/>
            <a:pathLst>
              <a:path w="21530008" h="3679674">
                <a:moveTo>
                  <a:pt x="0" y="0"/>
                </a:moveTo>
                <a:lnTo>
                  <a:pt x="21530008" y="0"/>
                </a:lnTo>
                <a:lnTo>
                  <a:pt x="21530008" y="3679674"/>
                </a:lnTo>
                <a:lnTo>
                  <a:pt x="0" y="36796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 y="7277100"/>
            <a:ext cx="4968680" cy="3059907"/>
          </a:xfrm>
          <a:custGeom>
            <a:avLst/>
            <a:gdLst/>
            <a:ahLst/>
            <a:cxnLst/>
            <a:rect l="l" t="t" r="r" b="b"/>
            <a:pathLst>
              <a:path w="4968680" h="4949272">
                <a:moveTo>
                  <a:pt x="0" y="0"/>
                </a:moveTo>
                <a:lnTo>
                  <a:pt x="4968680" y="0"/>
                </a:lnTo>
                <a:lnTo>
                  <a:pt x="4968680" y="4949272"/>
                </a:lnTo>
                <a:lnTo>
                  <a:pt x="0" y="4949272"/>
                </a:lnTo>
                <a:lnTo>
                  <a:pt x="0" y="0"/>
                </a:lnTo>
                <a:close/>
              </a:path>
            </a:pathLst>
          </a:custGeom>
          <a:blipFill>
            <a:blip r:embed="rId6"/>
            <a:stretch>
              <a:fillRect t="-9741" r="-737"/>
            </a:stretch>
          </a:blipFill>
        </p:spPr>
        <p:txBody>
          <a:bodyPr/>
          <a:lstStyle/>
          <a:p>
            <a:endParaRPr lang="en-US"/>
          </a:p>
        </p:txBody>
      </p:sp>
      <p:sp>
        <p:nvSpPr>
          <p:cNvPr id="9" name="Freeform 9"/>
          <p:cNvSpPr/>
          <p:nvPr/>
        </p:nvSpPr>
        <p:spPr>
          <a:xfrm>
            <a:off x="16064782" y="8170557"/>
            <a:ext cx="1908602" cy="1794086"/>
          </a:xfrm>
          <a:custGeom>
            <a:avLst/>
            <a:gdLst/>
            <a:ahLst/>
            <a:cxnLst/>
            <a:rect l="l" t="t" r="r" b="b"/>
            <a:pathLst>
              <a:path w="1908602" h="1794086">
                <a:moveTo>
                  <a:pt x="0" y="0"/>
                </a:moveTo>
                <a:lnTo>
                  <a:pt x="1908602" y="0"/>
                </a:lnTo>
                <a:lnTo>
                  <a:pt x="1908602" y="1794086"/>
                </a:lnTo>
                <a:lnTo>
                  <a:pt x="0" y="17940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TotalTime>
  <Words>861</Words>
  <Application>Microsoft Macintosh PowerPoint</Application>
  <PresentationFormat>Custom</PresentationFormat>
  <Paragraphs>102</Paragraphs>
  <Slides>14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Aptos</vt:lpstr>
      <vt:lpstr>Arial</vt:lpstr>
      <vt:lpstr>Arial Bold Italics</vt:lpstr>
      <vt:lpstr>Arial Bold</vt:lpstr>
      <vt:lpstr>Georgia</vt:lpstr>
      <vt:lpstr>Helvetica Bold</vt:lpstr>
      <vt:lpstr>Transducer CPP Medium</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dc:title>
  <cp:lastModifiedBy>Kathleen Pettengill</cp:lastModifiedBy>
  <cp:revision>3</cp:revision>
  <dcterms:created xsi:type="dcterms:W3CDTF">2006-08-16T00:00:00Z</dcterms:created>
  <dcterms:modified xsi:type="dcterms:W3CDTF">2025-08-22T20:07:46Z</dcterms:modified>
  <dc:identifier>DAGsnJQYAPk</dc:identifier>
</cp:coreProperties>
</file>